
<file path=[Content_Types].xml><?xml version="1.0" encoding="utf-8"?>
<Types xmlns="http://schemas.openxmlformats.org/package/2006/content-types">
  <Default Extension="png" ContentType="image/pn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tif" ContentType="image/t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84" r:id="rId1"/>
    <p:sldMasterId id="2147483740" r:id="rId2"/>
  </p:sldMasterIdLst>
  <p:notesMasterIdLst>
    <p:notesMasterId r:id="rId33"/>
  </p:notesMasterIdLst>
  <p:handoutMasterIdLst>
    <p:handoutMasterId r:id="rId34"/>
  </p:handoutMasterIdLst>
  <p:sldIdLst>
    <p:sldId id="746" r:id="rId3"/>
    <p:sldId id="738" r:id="rId4"/>
    <p:sldId id="747" r:id="rId5"/>
    <p:sldId id="749" r:id="rId6"/>
    <p:sldId id="750" r:id="rId7"/>
    <p:sldId id="751" r:id="rId8"/>
    <p:sldId id="752" r:id="rId9"/>
    <p:sldId id="753" r:id="rId10"/>
    <p:sldId id="756" r:id="rId11"/>
    <p:sldId id="755" r:id="rId12"/>
    <p:sldId id="758" r:id="rId13"/>
    <p:sldId id="757" r:id="rId14"/>
    <p:sldId id="759" r:id="rId15"/>
    <p:sldId id="760" r:id="rId16"/>
    <p:sldId id="761" r:id="rId17"/>
    <p:sldId id="762" r:id="rId18"/>
    <p:sldId id="763" r:id="rId19"/>
    <p:sldId id="764" r:id="rId20"/>
    <p:sldId id="765" r:id="rId21"/>
    <p:sldId id="766" r:id="rId22"/>
    <p:sldId id="768" r:id="rId23"/>
    <p:sldId id="767" r:id="rId24"/>
    <p:sldId id="769" r:id="rId25"/>
    <p:sldId id="770" r:id="rId26"/>
    <p:sldId id="771" r:id="rId27"/>
    <p:sldId id="772" r:id="rId28"/>
    <p:sldId id="773" r:id="rId29"/>
    <p:sldId id="774" r:id="rId30"/>
    <p:sldId id="775" r:id="rId31"/>
    <p:sldId id="776" r:id="rId32"/>
  </p:sldIdLst>
  <p:sldSz cx="24382413" cy="13716000"/>
  <p:notesSz cx="6858000" cy="9144000"/>
  <p:defaultTextStyle>
    <a:defPPr>
      <a:defRPr lang="ru-RU"/>
    </a:defPPr>
    <a:lvl1pPr marL="0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298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595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2893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7189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1485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5784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400080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4378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Презентация" id="{97071F00-80CE-4426-806C-9E03D65E08BC}">
          <p14:sldIdLst>
            <p14:sldId id="746"/>
            <p14:sldId id="738"/>
            <p14:sldId id="747"/>
            <p14:sldId id="749"/>
            <p14:sldId id="750"/>
            <p14:sldId id="751"/>
            <p14:sldId id="752"/>
            <p14:sldId id="753"/>
            <p14:sldId id="756"/>
            <p14:sldId id="755"/>
            <p14:sldId id="758"/>
            <p14:sldId id="757"/>
            <p14:sldId id="759"/>
            <p14:sldId id="760"/>
            <p14:sldId id="761"/>
            <p14:sldId id="762"/>
            <p14:sldId id="763"/>
            <p14:sldId id="764"/>
            <p14:sldId id="765"/>
            <p14:sldId id="766"/>
            <p14:sldId id="768"/>
            <p14:sldId id="767"/>
            <p14:sldId id="769"/>
            <p14:sldId id="770"/>
            <p14:sldId id="771"/>
            <p14:sldId id="772"/>
            <p14:sldId id="773"/>
            <p14:sldId id="774"/>
            <p14:sldId id="775"/>
            <p14:sldId id="776"/>
          </p14:sldIdLst>
        </p14:section>
      </p14:sectionLst>
    </p:ext>
    <p:ext uri="{EFAFB233-063F-42B5-8137-9DF3F51BA10A}">
      <p15:sldGuideLst xmlns:p15="http://schemas.microsoft.com/office/powerpoint/2012/main">
        <p15:guide id="2" pos="7680" userDrawn="1">
          <p15:clr>
            <a:srgbClr val="A4A3A4"/>
          </p15:clr>
        </p15:guide>
        <p15:guide id="3" orient="horz" pos="43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Natalia Zhuravlova" initials="" lastIdx="10" clrIdx="0"/>
  <p:cmAuthor id="1" name="tat.gratcheva@live.com" initials="t" lastIdx="83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100DC"/>
    <a:srgbClr val="FE8C00"/>
    <a:srgbClr val="5BCD9D"/>
    <a:srgbClr val="356767"/>
    <a:srgbClr val="8FD541"/>
    <a:srgbClr val="FC6767"/>
    <a:srgbClr val="FF8C00"/>
    <a:srgbClr val="BFBFBF"/>
    <a:srgbClr val="6D64A9"/>
    <a:srgbClr val="FF676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Светлый стиль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Светлый стиль 2 — акцент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Светлый стиль 2 — акцент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7292A2E-F333-43FB-9621-5CBBE7FDCDCB}" styleName="Светлый стиль 2 — акцент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Светлый стиль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9D7B26C5-4107-4FEC-AEDC-1716B250A1EF}" styleName="Светлый стиль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321" autoAdjust="0"/>
    <p:restoredTop sz="96552" autoAdjust="0"/>
  </p:normalViewPr>
  <p:slideViewPr>
    <p:cSldViewPr>
      <p:cViewPr varScale="1">
        <p:scale>
          <a:sx n="61" d="100"/>
          <a:sy n="61" d="100"/>
        </p:scale>
        <p:origin x="228" y="90"/>
      </p:cViewPr>
      <p:guideLst>
        <p:guide pos="7680"/>
        <p:guide orient="horz" pos="43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howGuides="1">
      <p:cViewPr varScale="1">
        <p:scale>
          <a:sx n="75" d="100"/>
          <a:sy n="75" d="100"/>
        </p:scale>
        <p:origin x="3360" y="168"/>
      </p:cViewPr>
      <p:guideLst/>
    </p:cSldViewPr>
  </p:notesViewPr>
  <p:gridSpacing cx="381600" cy="3816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ableStyles" Target="tableStyles.xml"/><Relationship Id="rId21" Type="http://schemas.openxmlformats.org/officeDocument/2006/relationships/slide" Target="slides/slide19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notesMaster" Target="notesMasters/notesMaster1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commentAuthors" Target="commentAuthor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2C5C60-F37A-814E-99F6-3C775637DBC0}" type="datetimeFigureOut">
              <a:rPr lang="ru-RU" smtClean="0"/>
              <a:t>06.04.2018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ABC657-1F7B-DB4E-9001-D45F1354705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443878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8BA324-014D-41B7-8E83-ECE8F197A959}" type="datetimeFigureOut">
              <a:rPr lang="ru-RU" smtClean="0"/>
              <a:t>06.04.2018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1397F6-5F69-4798-869B-9B0266F8F8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058443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77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54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31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09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886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63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40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17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397F6-5F69-4798-869B-9B0266F8F8FE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375102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397F6-5F69-4798-869B-9B0266F8F8FE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073961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One cause of</a:t>
            </a:r>
            <a:r>
              <a:rPr lang="en-CA" baseline="0" dirty="0" smtClean="0"/>
              <a:t> this is instructors adding new stuff at the end. But it leads people astray because they assume courses start simple and get harder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7209C06-186F-49FE-B55E-2B44B0884EC5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521693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8.tif"/><Relationship Id="rId7" Type="http://schemas.openxmlformats.org/officeDocument/2006/relationships/image" Target="../media/image11.png"/><Relationship Id="rId2" Type="http://schemas.openxmlformats.org/officeDocument/2006/relationships/image" Target="../media/image7.ti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hyperlink" Target="https://patterns.yandex-team.ru/presentations" TargetMode="External"/><Relationship Id="rId4" Type="http://schemas.openxmlformats.org/officeDocument/2006/relationships/image" Target="../media/image9.png"/><Relationship Id="rId9" Type="http://schemas.openxmlformats.org/officeDocument/2006/relationships/image" Target="../media/image13.png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Нулев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Изображение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978263" y="5475251"/>
            <a:ext cx="6401725" cy="2453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116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 и диаграмм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 anchor="t"/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1" y="3048000"/>
            <a:ext cx="10302875" cy="9158288"/>
          </a:xfrm>
        </p:spPr>
        <p:txBody>
          <a:bodyPr/>
          <a:lstStyle>
            <a:lvl1pPr marL="0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/>
            </a:lvl1pPr>
            <a:lvl2pPr marL="0" indent="-719964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SzPct val="120000"/>
              <a:buFont typeface="Impact" panose="020B0806030902050204" pitchFamily="34" charset="0"/>
              <a:buChar char="▌"/>
              <a:defRPr baseline="0"/>
            </a:lvl2pPr>
            <a:lvl3pPr marL="1511924" indent="-719964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 baseline="0"/>
            </a:lvl3pPr>
            <a:lvl4pPr marL="1511924" indent="-719964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/>
            </a:lvl4pPr>
            <a:lvl5pPr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 sz="480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Ключевая мысль</a:t>
            </a:r>
          </a:p>
          <a:p>
            <a:pPr lvl="2"/>
            <a:r>
              <a:rPr lang="ru-RU" dirty="0"/>
              <a:t>Маркированный список</a:t>
            </a:r>
          </a:p>
          <a:p>
            <a:pPr lvl="3"/>
            <a:r>
              <a:rPr lang="ru-RU" dirty="0"/>
              <a:t>Нумерованный список</a:t>
            </a:r>
          </a:p>
          <a:p>
            <a:pPr lvl="4"/>
            <a:r>
              <a:rPr lang="ru-RU" dirty="0"/>
              <a:t>Образец текста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8" name="Content Placeholder 2"/>
          <p:cNvSpPr>
            <a:spLocks noGrp="1"/>
          </p:cNvSpPr>
          <p:nvPr>
            <p:ph idx="13"/>
          </p:nvPr>
        </p:nvSpPr>
        <p:spPr>
          <a:xfrm>
            <a:off x="12954408" y="3047400"/>
            <a:ext cx="10302875" cy="9158288"/>
          </a:xfrm>
        </p:spPr>
        <p:txBody>
          <a:bodyPr/>
          <a:lstStyle>
            <a:lvl1pPr marL="0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/>
            </a:lvl1pPr>
            <a:lvl2pPr marL="0" indent="-719964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SzPct val="120000"/>
              <a:buFont typeface="Impact" panose="020B0806030902050204" pitchFamily="34" charset="0"/>
              <a:buChar char="▌"/>
              <a:defRPr baseline="0"/>
            </a:lvl2pPr>
            <a:lvl3pPr marL="1511924" indent="-719964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 baseline="0"/>
            </a:lvl3pPr>
            <a:lvl4pPr marL="1511924" indent="-719964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/>
            </a:lvl4pPr>
            <a:lvl5pPr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 baseline="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Ключевая мысль</a:t>
            </a:r>
          </a:p>
          <a:p>
            <a:pPr lvl="2"/>
            <a:r>
              <a:rPr lang="ru-RU" dirty="0"/>
              <a:t>Маркированный список</a:t>
            </a:r>
          </a:p>
          <a:p>
            <a:pPr lvl="3"/>
            <a:r>
              <a:rPr lang="ru-RU" dirty="0"/>
              <a:t>Нумерованный список</a:t>
            </a:r>
          </a:p>
          <a:p>
            <a:pPr lvl="4"/>
            <a:r>
              <a:rPr lang="ru-RU" dirty="0"/>
              <a:t>Образец текста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08746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Цитата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178301" y="10674350"/>
            <a:ext cx="17148970" cy="1144588"/>
          </a:xfrm>
        </p:spPr>
        <p:txBody>
          <a:bodyPr tIns="165592" anchor="t"/>
          <a:lstStyle>
            <a:lvl1pPr marL="0" indent="0">
              <a:buNone/>
              <a:defRPr sz="4800">
                <a:solidFill>
                  <a:schemeClr val="bg1"/>
                </a:solidFill>
              </a:defRPr>
            </a:lvl1pPr>
            <a:lvl2pPr marL="914308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619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292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235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1543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5852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16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4468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/>
              <a:t>Автор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 hasCustomPrompt="1"/>
          </p:nvPr>
        </p:nvSpPr>
        <p:spPr>
          <a:xfrm>
            <a:off x="3048001" y="3048001"/>
            <a:ext cx="18263741" cy="7250114"/>
          </a:xfrm>
        </p:spPr>
        <p:txBody>
          <a:bodyPr wrap="square" tIns="107995" rIns="467977"/>
          <a:lstStyle>
            <a:lvl1pPr marL="791960" indent="-1115944">
              <a:lnSpc>
                <a:spcPts val="13999"/>
              </a:lnSpc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SzPct val="104000"/>
              <a:buFont typeface="Arial" panose="020B0604020202020204" pitchFamily="34" charset="0"/>
              <a:buChar char="│"/>
              <a:defRPr sz="12000" b="0" baseline="0">
                <a:solidFill>
                  <a:schemeClr val="bg1"/>
                </a:solidFill>
                <a:latin typeface="Yandex Sans Text Light" panose="02000000000000000000" pitchFamily="2" charset="-52"/>
              </a:defRPr>
            </a:lvl1pPr>
            <a:lvl2pPr marL="431978" indent="-431978">
              <a:defRPr/>
            </a:lvl2pPr>
            <a:lvl3pPr marL="1007950" indent="-539973">
              <a:defRPr/>
            </a:lvl3pPr>
            <a:lvl4pPr marL="1007950" indent="-539973">
              <a:defRPr/>
            </a:lvl4pPr>
          </a:lstStyle>
          <a:p>
            <a:pPr lvl="0"/>
            <a:r>
              <a:rPr lang="ru-RU" dirty="0"/>
              <a:t>Текст цитаты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08694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пиктограм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/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1505026" y="5463626"/>
            <a:ext cx="3044826" cy="2538000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PNG</a:t>
            </a:r>
          </a:p>
        </p:txBody>
      </p:sp>
      <p:sp>
        <p:nvSpPr>
          <p:cNvPr id="10" name="Текст 9" title="Текст"/>
          <p:cNvSpPr>
            <a:spLocks noGrp="1"/>
          </p:cNvSpPr>
          <p:nvPr>
            <p:ph type="body" sz="quarter" idx="15" hasCustomPrompt="1"/>
          </p:nvPr>
        </p:nvSpPr>
        <p:spPr>
          <a:xfrm>
            <a:off x="1505027" y="8385811"/>
            <a:ext cx="3054275" cy="3814030"/>
          </a:xfrm>
        </p:spPr>
        <p:txBody>
          <a:bodyPr anchor="t"/>
          <a:lstStyle>
            <a:lvl1pPr marL="0" marR="0" indent="0" algn="l" defTabSz="1828619" rtl="0" eaLnBrk="1" fontAlgn="auto" latinLnBrk="0" hangingPunct="1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/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Текст 9" title="Текст"/>
          <p:cNvSpPr>
            <a:spLocks noGrp="1"/>
          </p:cNvSpPr>
          <p:nvPr>
            <p:ph type="body" sz="quarter" idx="16" hasCustomPrompt="1"/>
          </p:nvPr>
        </p:nvSpPr>
        <p:spPr>
          <a:xfrm>
            <a:off x="6089374" y="8385811"/>
            <a:ext cx="3044826" cy="3819138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4" name="Текст 9" title="Текст"/>
          <p:cNvSpPr>
            <a:spLocks noGrp="1"/>
          </p:cNvSpPr>
          <p:nvPr>
            <p:ph type="body" sz="quarter" idx="19" hasCustomPrompt="1"/>
          </p:nvPr>
        </p:nvSpPr>
        <p:spPr>
          <a:xfrm>
            <a:off x="10668408" y="8385810"/>
            <a:ext cx="3044826" cy="3819600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Рисунок 4"/>
          <p:cNvSpPr>
            <a:spLocks noGrp="1"/>
          </p:cNvSpPr>
          <p:nvPr>
            <p:ph type="pic" sz="quarter" idx="20" hasCustomPrompt="1"/>
          </p:nvPr>
        </p:nvSpPr>
        <p:spPr>
          <a:xfrm>
            <a:off x="6089396" y="5464800"/>
            <a:ext cx="3044826" cy="2538000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PNG</a:t>
            </a:r>
          </a:p>
        </p:txBody>
      </p:sp>
      <p:sp>
        <p:nvSpPr>
          <p:cNvPr id="16" name="Рисунок 4"/>
          <p:cNvSpPr>
            <a:spLocks noGrp="1"/>
          </p:cNvSpPr>
          <p:nvPr>
            <p:ph type="pic" sz="quarter" idx="21" hasCustomPrompt="1"/>
          </p:nvPr>
        </p:nvSpPr>
        <p:spPr>
          <a:xfrm>
            <a:off x="10668406" y="5464800"/>
            <a:ext cx="3044826" cy="2538000"/>
          </a:xfrm>
          <a:noFill/>
        </p:spPr>
        <p:txBody>
          <a:bodyPr/>
          <a:lstStyle>
            <a:lvl1pPr algn="ctr">
              <a:lnSpc>
                <a:spcPct val="100000"/>
              </a:lnSpc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  <p:sp>
        <p:nvSpPr>
          <p:cNvPr id="12" name="Текст 9" title="Текст"/>
          <p:cNvSpPr>
            <a:spLocks noGrp="1"/>
          </p:cNvSpPr>
          <p:nvPr>
            <p:ph type="body" sz="quarter" idx="22" hasCustomPrompt="1"/>
          </p:nvPr>
        </p:nvSpPr>
        <p:spPr>
          <a:xfrm>
            <a:off x="19820890" y="8385810"/>
            <a:ext cx="3044826" cy="3819524"/>
          </a:xfrm>
        </p:spPr>
        <p:txBody>
          <a:bodyPr anchor="t"/>
          <a:lstStyle/>
          <a:p>
            <a:pPr lvl="0"/>
            <a:r>
              <a:rPr lang="ru-RU"/>
              <a:t>Текст</a:t>
            </a:r>
            <a:endParaRPr lang="ru-RU" dirty="0"/>
          </a:p>
        </p:txBody>
      </p:sp>
      <p:sp>
        <p:nvSpPr>
          <p:cNvPr id="13" name="Рисунок 4"/>
          <p:cNvSpPr>
            <a:spLocks noGrp="1"/>
          </p:cNvSpPr>
          <p:nvPr>
            <p:ph type="pic" sz="quarter" idx="23" hasCustomPrompt="1"/>
          </p:nvPr>
        </p:nvSpPr>
        <p:spPr>
          <a:xfrm>
            <a:off x="19820890" y="5464412"/>
            <a:ext cx="3044826" cy="2538000"/>
          </a:xfrm>
          <a:noFill/>
        </p:spPr>
        <p:txBody>
          <a:bodyPr/>
          <a:lstStyle>
            <a:lvl1pPr algn="ctr">
              <a:lnSpc>
                <a:spcPct val="100000"/>
              </a:lnSpc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  <p:sp>
        <p:nvSpPr>
          <p:cNvPr id="17" name="Текст 9" title="Текст"/>
          <p:cNvSpPr>
            <a:spLocks noGrp="1"/>
          </p:cNvSpPr>
          <p:nvPr>
            <p:ph type="body" sz="quarter" idx="24" hasCustomPrompt="1"/>
          </p:nvPr>
        </p:nvSpPr>
        <p:spPr>
          <a:xfrm>
            <a:off x="15247619" y="8385811"/>
            <a:ext cx="3044826" cy="3819526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Рисунок 4"/>
          <p:cNvSpPr>
            <a:spLocks noGrp="1"/>
          </p:cNvSpPr>
          <p:nvPr>
            <p:ph type="pic" sz="quarter" idx="25" hasCustomPrompt="1"/>
          </p:nvPr>
        </p:nvSpPr>
        <p:spPr>
          <a:xfrm>
            <a:off x="15247619" y="5464412"/>
            <a:ext cx="3044826" cy="2538000"/>
          </a:xfrm>
          <a:noFill/>
        </p:spPr>
        <p:txBody>
          <a:bodyPr/>
          <a:lstStyle>
            <a:lvl1pPr algn="ctr">
              <a:lnSpc>
                <a:spcPct val="100000"/>
              </a:lnSpc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989809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пиктограмм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2655569" y="5463626"/>
            <a:ext cx="3044826" cy="2538000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  <p:sp>
        <p:nvSpPr>
          <p:cNvPr id="10" name="Текст 9" title="Текст&#10;Текст"/>
          <p:cNvSpPr>
            <a:spLocks noGrp="1"/>
          </p:cNvSpPr>
          <p:nvPr>
            <p:ph type="body" sz="quarter" idx="15" hasCustomPrompt="1"/>
          </p:nvPr>
        </p:nvSpPr>
        <p:spPr>
          <a:xfrm>
            <a:off x="2655569" y="8385810"/>
            <a:ext cx="3044826" cy="3814492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Текст 9" title="Текст&#10;Текст"/>
          <p:cNvSpPr>
            <a:spLocks noGrp="1"/>
          </p:cNvSpPr>
          <p:nvPr>
            <p:ph type="body" sz="quarter" idx="16" hasCustomPrompt="1"/>
          </p:nvPr>
        </p:nvSpPr>
        <p:spPr>
          <a:xfrm>
            <a:off x="7994650" y="8385810"/>
            <a:ext cx="3044826" cy="3819600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4" name="Текст 9" title="Текст&#10;Текст"/>
          <p:cNvSpPr>
            <a:spLocks noGrp="1"/>
          </p:cNvSpPr>
          <p:nvPr>
            <p:ph type="body" sz="quarter" idx="19" hasCustomPrompt="1"/>
          </p:nvPr>
        </p:nvSpPr>
        <p:spPr>
          <a:xfrm>
            <a:off x="13338811" y="8385811"/>
            <a:ext cx="3045600" cy="3819598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Рисунок 4"/>
          <p:cNvSpPr>
            <a:spLocks noGrp="1"/>
          </p:cNvSpPr>
          <p:nvPr>
            <p:ph type="pic" sz="quarter" idx="20" hasCustomPrompt="1"/>
          </p:nvPr>
        </p:nvSpPr>
        <p:spPr>
          <a:xfrm>
            <a:off x="8007352" y="5464800"/>
            <a:ext cx="3043644" cy="2538000"/>
          </a:xfrm>
          <a:noFill/>
        </p:spPr>
        <p:txBody>
          <a:bodyPr/>
          <a:lstStyle>
            <a:lvl1pPr algn="ctr">
              <a:lnSpc>
                <a:spcPct val="100000"/>
              </a:lnSpc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  <p:sp>
        <p:nvSpPr>
          <p:cNvPr id="16" name="Рисунок 4"/>
          <p:cNvSpPr>
            <a:spLocks noGrp="1"/>
          </p:cNvSpPr>
          <p:nvPr>
            <p:ph type="pic" sz="quarter" idx="21" hasCustomPrompt="1"/>
          </p:nvPr>
        </p:nvSpPr>
        <p:spPr>
          <a:xfrm>
            <a:off x="13338811" y="5464800"/>
            <a:ext cx="3045600" cy="2538000"/>
          </a:xfrm>
          <a:noFill/>
        </p:spPr>
        <p:txBody>
          <a:bodyPr/>
          <a:lstStyle>
            <a:lvl1pPr algn="ctr">
              <a:lnSpc>
                <a:spcPct val="100000"/>
              </a:lnSpc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  <p:sp>
        <p:nvSpPr>
          <p:cNvPr id="12" name="Текст 9" title="Текст"/>
          <p:cNvSpPr>
            <a:spLocks noGrp="1"/>
          </p:cNvSpPr>
          <p:nvPr>
            <p:ph type="body" sz="quarter" idx="22" hasCustomPrompt="1"/>
          </p:nvPr>
        </p:nvSpPr>
        <p:spPr>
          <a:xfrm>
            <a:off x="18681700" y="8385810"/>
            <a:ext cx="3044882" cy="3819988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Рисунок 4"/>
          <p:cNvSpPr>
            <a:spLocks noGrp="1"/>
          </p:cNvSpPr>
          <p:nvPr>
            <p:ph type="pic" sz="quarter" idx="23" hasCustomPrompt="1"/>
          </p:nvPr>
        </p:nvSpPr>
        <p:spPr>
          <a:xfrm>
            <a:off x="18681700" y="5464412"/>
            <a:ext cx="3044882" cy="2538000"/>
          </a:xfrm>
          <a:noFill/>
        </p:spPr>
        <p:txBody>
          <a:bodyPr/>
          <a:lstStyle>
            <a:lvl1pPr algn="ctr">
              <a:lnSpc>
                <a:spcPct val="100000"/>
              </a:lnSpc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844321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пиктограмм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4567181" y="5463626"/>
            <a:ext cx="3044826" cy="2538000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  <p:sp>
        <p:nvSpPr>
          <p:cNvPr id="10" name="Текст 9" title="Текст&#10;Текст"/>
          <p:cNvSpPr>
            <a:spLocks noGrp="1"/>
          </p:cNvSpPr>
          <p:nvPr>
            <p:ph type="body" sz="quarter" idx="15" hasCustomPrompt="1"/>
          </p:nvPr>
        </p:nvSpPr>
        <p:spPr>
          <a:xfrm>
            <a:off x="4567181" y="8385811"/>
            <a:ext cx="3044826" cy="3815538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Текст 9" title="Текст&#10;Текст"/>
          <p:cNvSpPr>
            <a:spLocks noGrp="1"/>
          </p:cNvSpPr>
          <p:nvPr>
            <p:ph type="body" sz="quarter" idx="16" hasCustomPrompt="1"/>
          </p:nvPr>
        </p:nvSpPr>
        <p:spPr>
          <a:xfrm>
            <a:off x="10669269" y="8385811"/>
            <a:ext cx="3044826" cy="3819138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4" name="Текст 9" title="Текст&#10;Текст"/>
          <p:cNvSpPr>
            <a:spLocks noGrp="1"/>
          </p:cNvSpPr>
          <p:nvPr>
            <p:ph type="body" sz="quarter" idx="19" hasCustomPrompt="1"/>
          </p:nvPr>
        </p:nvSpPr>
        <p:spPr>
          <a:xfrm>
            <a:off x="16779240" y="8385811"/>
            <a:ext cx="3044826" cy="3819138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Рисунок 4"/>
          <p:cNvSpPr>
            <a:spLocks noGrp="1"/>
          </p:cNvSpPr>
          <p:nvPr>
            <p:ph type="pic" sz="quarter" idx="20" hasCustomPrompt="1"/>
          </p:nvPr>
        </p:nvSpPr>
        <p:spPr>
          <a:xfrm>
            <a:off x="10669269" y="5464800"/>
            <a:ext cx="3044826" cy="2538000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  <p:sp>
        <p:nvSpPr>
          <p:cNvPr id="16" name="Рисунок 4"/>
          <p:cNvSpPr>
            <a:spLocks noGrp="1"/>
          </p:cNvSpPr>
          <p:nvPr>
            <p:ph type="pic" sz="quarter" idx="21" hasCustomPrompt="1"/>
          </p:nvPr>
        </p:nvSpPr>
        <p:spPr>
          <a:xfrm>
            <a:off x="16779240" y="5464800"/>
            <a:ext cx="3044826" cy="2538000"/>
          </a:xfrm>
          <a:noFill/>
        </p:spPr>
        <p:txBody>
          <a:bodyPr/>
          <a:lstStyle>
            <a:lvl1pPr algn="ctr">
              <a:lnSpc>
                <a:spcPct val="100000"/>
              </a:lnSpc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907217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иктограмма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/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 lIns="0"/>
          <a:lstStyle/>
          <a:p>
            <a:endParaRPr lang="ru-R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6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2651208" y="5109798"/>
            <a:ext cx="3469310" cy="2890800"/>
          </a:xfrm>
          <a:noFill/>
        </p:spPr>
        <p:txBody>
          <a:bodyPr/>
          <a:lstStyle>
            <a:lvl1pPr algn="ctr">
              <a:lnSpc>
                <a:spcPct val="100000"/>
              </a:lnSpc>
              <a:defRPr sz="3600" b="0" i="0" baseline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  <p:sp>
        <p:nvSpPr>
          <p:cNvPr id="8" name="Content Placeholder 2"/>
          <p:cNvSpPr>
            <a:spLocks noGrp="1"/>
          </p:cNvSpPr>
          <p:nvPr>
            <p:ph idx="13"/>
          </p:nvPr>
        </p:nvSpPr>
        <p:spPr>
          <a:xfrm>
            <a:off x="7612065" y="3041650"/>
            <a:ext cx="12992098" cy="7632700"/>
          </a:xfrm>
        </p:spPr>
        <p:txBody>
          <a:bodyPr/>
          <a:lstStyle>
            <a:lvl1pPr marL="0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/>
            </a:lvl1pPr>
            <a:lvl2pPr marL="0" marR="0" indent="-719964" algn="l" defTabSz="1907905" rtl="0" eaLnBrk="1" fontAlgn="auto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Char char="▌"/>
              <a:tabLst/>
              <a:defRPr/>
            </a:lvl2pPr>
            <a:lvl3pPr marL="1511924" indent="-719964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/>
            </a:lvl3pPr>
            <a:lvl4pPr marL="1511924" indent="-719964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/>
            </a:lvl4pPr>
            <a:lvl5pPr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 sz="480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Ключевая мысль</a:t>
            </a:r>
          </a:p>
          <a:p>
            <a:pPr lvl="2"/>
            <a:r>
              <a:rPr lang="ru-RU" dirty="0"/>
              <a:t>Маркированный список</a:t>
            </a:r>
          </a:p>
          <a:p>
            <a:pPr lvl="3"/>
            <a:r>
              <a:rPr lang="ru-RU" dirty="0"/>
              <a:t>Нумерованный список</a:t>
            </a:r>
          </a:p>
          <a:p>
            <a:pPr lvl="4"/>
            <a:r>
              <a:rPr lang="ru-RU" dirty="0"/>
              <a:t>Образец текста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63630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изображен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/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1506221" y="4186801"/>
            <a:ext cx="6105525" cy="4960874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b="0" i="0" baseline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для вставки фотографий, иллюстраций.           JPG, PNG</a:t>
            </a:r>
          </a:p>
        </p:txBody>
      </p:sp>
      <p:sp>
        <p:nvSpPr>
          <p:cNvPr id="10" name="Текст 9" title="Текст"/>
          <p:cNvSpPr>
            <a:spLocks noGrp="1"/>
          </p:cNvSpPr>
          <p:nvPr>
            <p:ph type="body" sz="quarter" idx="15" hasCustomPrompt="1"/>
          </p:nvPr>
        </p:nvSpPr>
        <p:spPr>
          <a:xfrm>
            <a:off x="1506221" y="9530081"/>
            <a:ext cx="6091238" cy="2670738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Текст 9" title="Текст"/>
          <p:cNvSpPr>
            <a:spLocks noGrp="1"/>
          </p:cNvSpPr>
          <p:nvPr>
            <p:ph type="body" sz="quarter" idx="16" hasCustomPrompt="1"/>
          </p:nvPr>
        </p:nvSpPr>
        <p:spPr>
          <a:xfrm>
            <a:off x="9145589" y="9530081"/>
            <a:ext cx="6099175" cy="2670738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2" name="Рисунок 4"/>
          <p:cNvSpPr>
            <a:spLocks noGrp="1"/>
          </p:cNvSpPr>
          <p:nvPr>
            <p:ph type="pic" sz="quarter" idx="17" hasCustomPrompt="1"/>
          </p:nvPr>
        </p:nvSpPr>
        <p:spPr>
          <a:xfrm>
            <a:off x="9145590" y="4186801"/>
            <a:ext cx="6105525" cy="4960874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ts val="6000"/>
              </a:lnSpc>
              <a:spcBef>
                <a:spcPts val="4000"/>
              </a:spcBef>
              <a:spcAft>
                <a:spcPts val="4000"/>
              </a:spcAft>
              <a:buClrTx/>
              <a:buSzTx/>
              <a:buFontTx/>
              <a:buNone/>
              <a:tabLst/>
              <a:defRPr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для вставки фотографий, иллюстраций.           JPG, PNG</a:t>
            </a:r>
          </a:p>
        </p:txBody>
      </p:sp>
      <p:sp>
        <p:nvSpPr>
          <p:cNvPr id="13" name="Рисунок 4"/>
          <p:cNvSpPr>
            <a:spLocks noGrp="1"/>
          </p:cNvSpPr>
          <p:nvPr>
            <p:ph type="pic" sz="quarter" idx="18" hasCustomPrompt="1"/>
          </p:nvPr>
        </p:nvSpPr>
        <p:spPr>
          <a:xfrm>
            <a:off x="16770351" y="4186811"/>
            <a:ext cx="6105525" cy="4960874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ts val="6000"/>
              </a:lnSpc>
              <a:spcBef>
                <a:spcPts val="4000"/>
              </a:spcBef>
              <a:spcAft>
                <a:spcPts val="4000"/>
              </a:spcAft>
              <a:buClrTx/>
              <a:buSzTx/>
              <a:buFontTx/>
              <a:buNone/>
              <a:tabLst/>
              <a:defRPr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для вставки фотографий, иллюстраций.           JPG, PNG</a:t>
            </a:r>
          </a:p>
        </p:txBody>
      </p:sp>
      <p:sp>
        <p:nvSpPr>
          <p:cNvPr id="14" name="Текст 9" title="Текст"/>
          <p:cNvSpPr>
            <a:spLocks noGrp="1"/>
          </p:cNvSpPr>
          <p:nvPr>
            <p:ph type="body" sz="quarter" idx="19" hasCustomPrompt="1"/>
          </p:nvPr>
        </p:nvSpPr>
        <p:spPr>
          <a:xfrm>
            <a:off x="16770351" y="9530081"/>
            <a:ext cx="6105525" cy="2670738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77893027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изображен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9" name="Рисунок 8"/>
          <p:cNvSpPr>
            <a:spLocks noGrp="1"/>
          </p:cNvSpPr>
          <p:nvPr>
            <p:ph type="pic" sz="quarter" idx="13" hasCustomPrompt="1"/>
          </p:nvPr>
        </p:nvSpPr>
        <p:spPr>
          <a:xfrm>
            <a:off x="13336589" y="3424239"/>
            <a:ext cx="8775699" cy="6486526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ts val="6000"/>
              </a:lnSpc>
              <a:spcBef>
                <a:spcPts val="4000"/>
              </a:spcBef>
              <a:spcAft>
                <a:spcPts val="4000"/>
              </a:spcAft>
              <a:buClrTx/>
              <a:buSzTx/>
              <a:buFontTx/>
              <a:buNone/>
              <a:tabLst/>
              <a:defRPr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для вставки фотографий, иллюстраций. JPG, PNG</a:t>
            </a:r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2270127" y="3424241"/>
            <a:ext cx="8775699" cy="6486526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b="0" i="0" baseline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для вставки фотографий, иллюстраций. JPG, PNG</a:t>
            </a:r>
          </a:p>
        </p:txBody>
      </p:sp>
      <p:sp>
        <p:nvSpPr>
          <p:cNvPr id="10" name="Текст 9" title="Текст"/>
          <p:cNvSpPr>
            <a:spLocks noGrp="1"/>
          </p:cNvSpPr>
          <p:nvPr>
            <p:ph type="body" sz="quarter" idx="15" hasCustomPrompt="1"/>
          </p:nvPr>
        </p:nvSpPr>
        <p:spPr>
          <a:xfrm>
            <a:off x="2270125" y="10290684"/>
            <a:ext cx="8775699" cy="1914276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Текст 9" title="Текст"/>
          <p:cNvSpPr>
            <a:spLocks noGrp="1"/>
          </p:cNvSpPr>
          <p:nvPr>
            <p:ph type="body" sz="quarter" idx="16" hasCustomPrompt="1"/>
          </p:nvPr>
        </p:nvSpPr>
        <p:spPr>
          <a:xfrm>
            <a:off x="13336653" y="10290684"/>
            <a:ext cx="8775699" cy="1887404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63653920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изображении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1125538" y="3041650"/>
            <a:ext cx="22129751" cy="8013700"/>
          </a:xfrm>
          <a:noFill/>
        </p:spPr>
        <p:txBody>
          <a:bodyPr/>
          <a:lstStyle>
            <a:lvl1pPr algn="ctr">
              <a:lnSpc>
                <a:spcPct val="100000"/>
              </a:lnSpc>
              <a:defRPr b="0" i="0" baseline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для вставки фотографий, иллюстраций или скриншотов.                            JPG, PNG</a:t>
            </a:r>
          </a:p>
        </p:txBody>
      </p:sp>
      <p:sp>
        <p:nvSpPr>
          <p:cNvPr id="10" name="Текст 9" title="Текст"/>
          <p:cNvSpPr>
            <a:spLocks noGrp="1"/>
          </p:cNvSpPr>
          <p:nvPr>
            <p:ph type="body" sz="quarter" idx="15" hasCustomPrompt="1"/>
          </p:nvPr>
        </p:nvSpPr>
        <p:spPr>
          <a:xfrm>
            <a:off x="1143000" y="11437938"/>
            <a:ext cx="19461161" cy="767022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</p:spTree>
    <p:extLst/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изображении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1125538" y="752475"/>
            <a:ext cx="22129751" cy="10302875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b="0" i="0" baseline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для вставки фотографий, иллюстраций или скриншотов.                            JPG, PNG</a:t>
            </a:r>
          </a:p>
        </p:txBody>
      </p:sp>
      <p:sp>
        <p:nvSpPr>
          <p:cNvPr id="10" name="Текст 9" title="Текст"/>
          <p:cNvSpPr>
            <a:spLocks noGrp="1"/>
          </p:cNvSpPr>
          <p:nvPr>
            <p:ph type="body" sz="quarter" idx="15" hasCustomPrompt="1"/>
          </p:nvPr>
        </p:nvSpPr>
        <p:spPr>
          <a:xfrm>
            <a:off x="1143000" y="11437938"/>
            <a:ext cx="19461161" cy="767022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Изображение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86100" y="2033270"/>
            <a:ext cx="2289465" cy="8773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48000" y="3048000"/>
            <a:ext cx="18317482" cy="7249764"/>
          </a:xfrm>
          <a:prstGeom prst="rect">
            <a:avLst/>
          </a:prstGeom>
        </p:spPr>
        <p:txBody>
          <a:bodyPr wrap="square" anchor="ctr"/>
          <a:lstStyle>
            <a:lvl1pPr algn="l">
              <a:lnSpc>
                <a:spcPts val="13999"/>
              </a:lnSpc>
              <a:defRPr sz="12000">
                <a:latin typeface="Yandex Sans Text Light" panose="02000000000000000000" pitchFamily="2" charset="-52"/>
              </a:defRPr>
            </a:lvl1pPr>
          </a:lstStyle>
          <a:p>
            <a:r>
              <a:rPr lang="ru-RU" dirty="0"/>
              <a:t>Название презентации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48002" y="10674351"/>
            <a:ext cx="18302487" cy="114459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4800"/>
            </a:lvl1pPr>
            <a:lvl2pPr marL="914308" indent="0" algn="ctr">
              <a:buNone/>
              <a:defRPr sz="4000"/>
            </a:lvl2pPr>
            <a:lvl3pPr marL="1828619" indent="0" algn="ctr">
              <a:buNone/>
              <a:defRPr sz="3600"/>
            </a:lvl3pPr>
            <a:lvl4pPr marL="2742927" indent="0" algn="ctr">
              <a:buNone/>
              <a:defRPr sz="3200"/>
            </a:lvl4pPr>
            <a:lvl5pPr marL="3657235" indent="0" algn="ctr">
              <a:buNone/>
              <a:defRPr sz="3200"/>
            </a:lvl5pPr>
            <a:lvl6pPr marL="4571543" indent="0" algn="ctr">
              <a:buNone/>
              <a:defRPr sz="3200"/>
            </a:lvl6pPr>
            <a:lvl7pPr marL="5485852" indent="0" algn="ctr">
              <a:buNone/>
              <a:defRPr sz="3200"/>
            </a:lvl7pPr>
            <a:lvl8pPr marL="6400160" indent="0" algn="ctr">
              <a:buNone/>
              <a:defRPr sz="3200"/>
            </a:lvl8pPr>
            <a:lvl9pPr marL="7314468" indent="0" algn="ctr">
              <a:buNone/>
              <a:defRPr sz="3200"/>
            </a:lvl9pPr>
          </a:lstStyle>
          <a:p>
            <a:r>
              <a:rPr lang="ru-RU" dirty="0"/>
              <a:t>Имя и Фамилия, должность</a:t>
            </a:r>
            <a:endParaRPr lang="en-US" dirty="0"/>
          </a:p>
        </p:txBody>
      </p:sp>
      <p:sp>
        <p:nvSpPr>
          <p:cNvPr id="8" name="Рисунок 7"/>
          <p:cNvSpPr>
            <a:spLocks noGrp="1"/>
          </p:cNvSpPr>
          <p:nvPr>
            <p:ph type="pic" sz="quarter" idx="13" hasCustomPrompt="1"/>
          </p:nvPr>
        </p:nvSpPr>
        <p:spPr>
          <a:xfrm>
            <a:off x="3059812" y="1818514"/>
            <a:ext cx="8763000" cy="12192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5000" b="0" i="0" baseline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                    Логотип Сервиса</a:t>
            </a:r>
          </a:p>
        </p:txBody>
      </p:sp>
      <p:sp>
        <p:nvSpPr>
          <p:cNvPr id="6" name="Рисунок 9"/>
          <p:cNvSpPr>
            <a:spLocks noGrp="1"/>
          </p:cNvSpPr>
          <p:nvPr>
            <p:ph type="pic" sz="quarter" idx="14" hasCustomPrompt="1"/>
          </p:nvPr>
        </p:nvSpPr>
        <p:spPr>
          <a:xfrm>
            <a:off x="16007206" y="1897064"/>
            <a:ext cx="5342400" cy="1144588"/>
          </a:xfrm>
          <a:noFill/>
          <a:ln>
            <a:noFill/>
          </a:ln>
        </p:spPr>
        <p:txBody>
          <a:bodyPr/>
          <a:lstStyle>
            <a:lvl1pPr marL="0" indent="0">
              <a:buFontTx/>
              <a:buNone/>
              <a:defRPr b="0" i="0" baseline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Логотип</a:t>
            </a:r>
            <a:r>
              <a:rPr lang="en-US" dirty="0"/>
              <a:t> </a:t>
            </a:r>
            <a:r>
              <a:rPr lang="ru-RU" dirty="0"/>
              <a:t>партнёра</a:t>
            </a:r>
          </a:p>
        </p:txBody>
      </p:sp>
    </p:spTree>
    <p:extLst>
      <p:ext uri="{BB962C8B-B14F-4D97-AF65-F5344CB8AC3E}">
        <p14:creationId xmlns:p14="http://schemas.microsoft.com/office/powerpoint/2010/main" val="329205258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436">
          <p15:clr>
            <a:srgbClr val="FBAE40"/>
          </p15:clr>
        </p15:guide>
        <p15:guide id="2" orient="horz" pos="1773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изображ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4"/>
          <p:cNvSpPr>
            <a:spLocks noGrp="1"/>
          </p:cNvSpPr>
          <p:nvPr>
            <p:ph type="pic" sz="quarter" idx="16" hasCustomPrompt="1"/>
          </p:nvPr>
        </p:nvSpPr>
        <p:spPr>
          <a:xfrm>
            <a:off x="1142999" y="3048000"/>
            <a:ext cx="22112289" cy="9158288"/>
          </a:xfrm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b="0">
                <a:latin typeface="+mn-lt"/>
              </a:defRPr>
            </a:lvl1pPr>
          </a:lstStyle>
          <a:p>
            <a:r>
              <a:rPr lang="ru-RU" dirty="0"/>
              <a:t>Окно для вставки фотографий, иллюстраций или скриншотов.                            JPG, PNG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8738537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 и изображ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 anchor="t"/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1" y="3048000"/>
            <a:ext cx="10302875" cy="9158288"/>
          </a:xfrm>
        </p:spPr>
        <p:txBody>
          <a:bodyPr/>
          <a:lstStyle>
            <a:lvl1pPr marL="0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/>
            </a:lvl1pPr>
            <a:lvl2pPr marL="0" indent="-719964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SzPct val="120000"/>
              <a:buFont typeface="Impact" panose="020B0806030902050204" pitchFamily="34" charset="0"/>
              <a:buChar char="▌"/>
              <a:defRPr baseline="0"/>
            </a:lvl2pPr>
            <a:lvl3pPr marL="1511924" indent="-719964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 baseline="0"/>
            </a:lvl3pPr>
            <a:lvl4pPr marL="1511924" indent="-719964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/>
            </a:lvl4pPr>
            <a:lvl5pPr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 sz="480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Ключевая мысль</a:t>
            </a:r>
          </a:p>
          <a:p>
            <a:pPr lvl="2"/>
            <a:r>
              <a:rPr lang="ru-RU" dirty="0"/>
              <a:t>Маркированный список</a:t>
            </a:r>
          </a:p>
          <a:p>
            <a:pPr lvl="3"/>
            <a:r>
              <a:rPr lang="ru-RU" dirty="0"/>
              <a:t>Нумерованный список</a:t>
            </a:r>
          </a:p>
          <a:p>
            <a:pPr lvl="4"/>
            <a:r>
              <a:rPr lang="ru-RU" dirty="0"/>
              <a:t>Образец текста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9" name="Рисунок 8"/>
          <p:cNvSpPr>
            <a:spLocks noGrp="1"/>
          </p:cNvSpPr>
          <p:nvPr>
            <p:ph type="pic" sz="quarter" idx="14" hasCustomPrompt="1"/>
          </p:nvPr>
        </p:nvSpPr>
        <p:spPr>
          <a:xfrm>
            <a:off x="12955588" y="3048000"/>
            <a:ext cx="10285413" cy="9144000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ts val="6000"/>
              </a:lnSpc>
              <a:spcBef>
                <a:spcPts val="4000"/>
              </a:spcBef>
              <a:spcAft>
                <a:spcPts val="4000"/>
              </a:spcAft>
              <a:buClrTx/>
              <a:buSzTx/>
              <a:buFontTx/>
              <a:buNone/>
              <a:tabLst/>
              <a:defRPr b="0" i="0" baseline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для вставки фотографий, иллюстраций или скриншотов.  JPG, PNG</a:t>
            </a:r>
          </a:p>
        </p:txBody>
      </p:sp>
    </p:spTree>
    <p:extLst>
      <p:ext uri="{BB962C8B-B14F-4D97-AF65-F5344CB8AC3E}">
        <p14:creationId xmlns:p14="http://schemas.microsoft.com/office/powerpoint/2010/main" val="195418834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Изображение во весь экра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3" y="0"/>
            <a:ext cx="24382411" cy="13716000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для вставки фотографий, иллюстраций или скриншотов.</a:t>
            </a:r>
            <a:br>
              <a:rPr lang="ru-RU" dirty="0"/>
            </a:br>
            <a:r>
              <a:rPr lang="ru-RU" dirty="0"/>
              <a:t>JPG, PNG</a:t>
            </a:r>
          </a:p>
        </p:txBody>
      </p:sp>
    </p:spTree>
    <p:extLst>
      <p:ext uri="{BB962C8B-B14F-4D97-AF65-F5344CB8AC3E}">
        <p14:creationId xmlns:p14="http://schemas.microsoft.com/office/powerpoint/2010/main" val="180539031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конта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Текст 9"/>
          <p:cNvSpPr>
            <a:spLocks noGrp="1"/>
          </p:cNvSpPr>
          <p:nvPr>
            <p:ph type="body" sz="quarter" idx="15" hasCustomPrompt="1"/>
          </p:nvPr>
        </p:nvSpPr>
        <p:spPr>
          <a:xfrm>
            <a:off x="4178301" y="10292400"/>
            <a:ext cx="8394700" cy="762000"/>
          </a:xfrm>
        </p:spPr>
        <p:txBody>
          <a:bodyPr anchor="t"/>
          <a:lstStyle>
            <a:lvl1pPr>
              <a:defRPr baseline="0"/>
            </a:lvl1pPr>
          </a:lstStyle>
          <a:p>
            <a:pPr lvl="0"/>
            <a:r>
              <a:rPr lang="en-US" dirty="0"/>
              <a:t>@username</a:t>
            </a:r>
            <a:endParaRPr lang="ru-RU" dirty="0"/>
          </a:p>
        </p:txBody>
      </p:sp>
      <p:sp>
        <p:nvSpPr>
          <p:cNvPr id="11" name="Текст 9"/>
          <p:cNvSpPr>
            <a:spLocks noGrp="1"/>
          </p:cNvSpPr>
          <p:nvPr>
            <p:ph type="body" sz="quarter" idx="16" hasCustomPrompt="1"/>
          </p:nvPr>
        </p:nvSpPr>
        <p:spPr>
          <a:xfrm>
            <a:off x="4178301" y="9147176"/>
            <a:ext cx="8394700" cy="763588"/>
          </a:xfrm>
        </p:spPr>
        <p:txBody>
          <a:bodyPr anchor="t"/>
          <a:lstStyle/>
          <a:p>
            <a:pPr lvl="0"/>
            <a:r>
              <a:rPr lang="ru-RU" dirty="0"/>
              <a:t>логин</a:t>
            </a:r>
            <a:r>
              <a:rPr lang="en-US" dirty="0"/>
              <a:t>@</a:t>
            </a:r>
            <a:r>
              <a:rPr lang="en-US" dirty="0" err="1"/>
              <a:t>yandex</a:t>
            </a:r>
            <a:r>
              <a:rPr lang="ru-RU" dirty="0"/>
              <a:t>-</a:t>
            </a:r>
            <a:r>
              <a:rPr lang="en-US" dirty="0" err="1"/>
              <a:t>team.ru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761" y="9163028"/>
            <a:ext cx="757239" cy="747772"/>
          </a:xfrm>
          <a:prstGeom prst="rect">
            <a:avLst/>
          </a:prstGeom>
        </p:spPr>
      </p:pic>
      <p:sp>
        <p:nvSpPr>
          <p:cNvPr id="29" name="Текст 9"/>
          <p:cNvSpPr>
            <a:spLocks noGrp="1"/>
          </p:cNvSpPr>
          <p:nvPr>
            <p:ph type="body" sz="quarter" idx="32" hasCustomPrompt="1"/>
          </p:nvPr>
        </p:nvSpPr>
        <p:spPr>
          <a:xfrm>
            <a:off x="3048001" y="2278801"/>
            <a:ext cx="18683382" cy="1907438"/>
          </a:xfrm>
        </p:spPr>
        <p:txBody>
          <a:bodyPr anchor="t"/>
          <a:lstStyle>
            <a:lvl1pPr>
              <a:lnSpc>
                <a:spcPct val="100000"/>
              </a:lnSpc>
              <a:defRPr sz="12000" baseline="0"/>
            </a:lvl1pPr>
          </a:lstStyle>
          <a:p>
            <a:pPr lvl="0"/>
            <a:r>
              <a:rPr lang="ru-RU" dirty="0"/>
              <a:t>Образец заголовка</a:t>
            </a:r>
          </a:p>
        </p:txBody>
      </p:sp>
      <p:sp>
        <p:nvSpPr>
          <p:cNvPr id="13" name="Текст 9"/>
          <p:cNvSpPr>
            <a:spLocks noGrp="1"/>
          </p:cNvSpPr>
          <p:nvPr>
            <p:ph type="body" sz="quarter" idx="24" hasCustomPrompt="1"/>
          </p:nvPr>
        </p:nvSpPr>
        <p:spPr>
          <a:xfrm>
            <a:off x="3048000" y="6094414"/>
            <a:ext cx="14501812" cy="763588"/>
          </a:xfrm>
        </p:spPr>
        <p:txBody>
          <a:bodyPr tIns="161992" anchor="t"/>
          <a:lstStyle>
            <a:lvl1pPr>
              <a:spcBef>
                <a:spcPts val="3000"/>
              </a:spcBef>
              <a:spcAft>
                <a:spcPts val="0"/>
              </a:spcAft>
              <a:defRPr>
                <a:latin typeface="Yandex Sans Text Light" panose="02000000000000000000" pitchFamily="2" charset="-52"/>
              </a:defRPr>
            </a:lvl1pPr>
          </a:lstStyle>
          <a:p>
            <a:pPr lvl="0"/>
            <a:r>
              <a:rPr lang="ru-RU" dirty="0"/>
              <a:t>Имя и Фамилия</a:t>
            </a:r>
            <a:endParaRPr lang="en-US" dirty="0"/>
          </a:p>
        </p:txBody>
      </p:sp>
      <p:sp>
        <p:nvSpPr>
          <p:cNvPr id="14" name="Текст 9"/>
          <p:cNvSpPr>
            <a:spLocks noGrp="1"/>
          </p:cNvSpPr>
          <p:nvPr>
            <p:ph type="body" sz="quarter" idx="25" hasCustomPrompt="1"/>
          </p:nvPr>
        </p:nvSpPr>
        <p:spPr>
          <a:xfrm>
            <a:off x="3048000" y="7239001"/>
            <a:ext cx="14501812" cy="755662"/>
          </a:xfrm>
        </p:spPr>
        <p:txBody>
          <a:bodyPr lIns="12699" tIns="0" bIns="0" anchor="t"/>
          <a:lstStyle>
            <a:lvl1pPr>
              <a:spcBef>
                <a:spcPts val="3000"/>
              </a:spcBef>
              <a:spcAft>
                <a:spcPts val="0"/>
              </a:spcAft>
              <a:defRPr>
                <a:latin typeface="Yandex Sans Text Thin" pitchFamily="2" charset="-52"/>
              </a:defRPr>
            </a:lvl1pPr>
          </a:lstStyle>
          <a:p>
            <a:pPr lvl="0"/>
            <a:r>
              <a:rPr lang="ru-RU" dirty="0"/>
              <a:t>Должность</a:t>
            </a:r>
            <a:endParaRPr lang="en-US" dirty="0"/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32510620-9203-6A4F-8215-EE5B71D8CB96}"/>
              </a:ext>
            </a:extLst>
          </p:cNvPr>
          <p:cNvGrpSpPr/>
          <p:nvPr userDrawn="1"/>
        </p:nvGrpSpPr>
        <p:grpSpPr>
          <a:xfrm>
            <a:off x="3032796" y="10292675"/>
            <a:ext cx="763210" cy="762925"/>
            <a:chOff x="3032796" y="10292675"/>
            <a:chExt cx="763210" cy="762925"/>
          </a:xfrm>
        </p:grpSpPr>
        <p:sp>
          <p:nvSpPr>
            <p:cNvPr id="17" name="Прямоугольник 16">
              <a:extLst>
                <a:ext uri="{FF2B5EF4-FFF2-40B4-BE49-F238E27FC236}">
                  <a16:creationId xmlns:a16="http://schemas.microsoft.com/office/drawing/2014/main" id="{73034AE5-F458-B44E-A08D-78D8FD2FBBED}"/>
                </a:ext>
              </a:extLst>
            </p:cNvPr>
            <p:cNvSpPr/>
            <p:nvPr/>
          </p:nvSpPr>
          <p:spPr>
            <a:xfrm>
              <a:off x="3038245" y="10292675"/>
              <a:ext cx="757761" cy="762925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18" name="Изображение 42">
              <a:extLst>
                <a:ext uri="{FF2B5EF4-FFF2-40B4-BE49-F238E27FC236}">
                  <a16:creationId xmlns:a16="http://schemas.microsoft.com/office/drawing/2014/main" id="{FF9B81E1-5EBD-1247-A39B-278A79BDFC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32796" y="10337800"/>
              <a:ext cx="762000" cy="6731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2832785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контакта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Текст 9"/>
          <p:cNvSpPr>
            <a:spLocks noGrp="1"/>
          </p:cNvSpPr>
          <p:nvPr>
            <p:ph type="body" sz="quarter" idx="16" hasCustomPrompt="1"/>
          </p:nvPr>
        </p:nvSpPr>
        <p:spPr>
          <a:xfrm>
            <a:off x="4178301" y="9147176"/>
            <a:ext cx="8394700" cy="763588"/>
          </a:xfrm>
        </p:spPr>
        <p:txBody>
          <a:bodyPr anchor="t"/>
          <a:lstStyle>
            <a:lvl1pPr>
              <a:defRPr/>
            </a:lvl1pPr>
          </a:lstStyle>
          <a:p>
            <a:pPr lvl="0"/>
            <a:r>
              <a:rPr lang="ru-RU" dirty="0"/>
              <a:t>логин</a:t>
            </a:r>
            <a:r>
              <a:rPr lang="en-US" dirty="0"/>
              <a:t>@</a:t>
            </a:r>
            <a:r>
              <a:rPr lang="en-US" dirty="0" err="1"/>
              <a:t>yandex</a:t>
            </a:r>
            <a:r>
              <a:rPr lang="ru-RU" dirty="0"/>
              <a:t>-</a:t>
            </a:r>
            <a:r>
              <a:rPr lang="en-US" dirty="0" err="1"/>
              <a:t>team.ru</a:t>
            </a:r>
            <a:endParaRPr lang="ru-RU" dirty="0"/>
          </a:p>
        </p:txBody>
      </p:sp>
      <p:sp>
        <p:nvSpPr>
          <p:cNvPr id="17" name="Текст 9"/>
          <p:cNvSpPr>
            <a:spLocks noGrp="1"/>
          </p:cNvSpPr>
          <p:nvPr>
            <p:ph type="body" sz="quarter" idx="24" hasCustomPrompt="1"/>
          </p:nvPr>
        </p:nvSpPr>
        <p:spPr>
          <a:xfrm>
            <a:off x="3048000" y="6094415"/>
            <a:ext cx="9525000" cy="762950"/>
          </a:xfrm>
        </p:spPr>
        <p:txBody>
          <a:bodyPr tIns="161992" anchor="t"/>
          <a:lstStyle>
            <a:lvl1pPr>
              <a:spcBef>
                <a:spcPts val="3000"/>
              </a:spcBef>
              <a:spcAft>
                <a:spcPts val="0"/>
              </a:spcAft>
              <a:defRPr>
                <a:latin typeface="Yandex Sans Text Light" panose="02000000000000000000" pitchFamily="2" charset="-52"/>
              </a:defRPr>
            </a:lvl1pPr>
          </a:lstStyle>
          <a:p>
            <a:pPr lvl="0"/>
            <a:r>
              <a:rPr lang="ru-RU" dirty="0"/>
              <a:t>Имя и Фамилия</a:t>
            </a:r>
            <a:endParaRPr lang="en-US"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761" y="9163028"/>
            <a:ext cx="757239" cy="747772"/>
          </a:xfrm>
          <a:prstGeom prst="rect">
            <a:avLst/>
          </a:prstGeom>
        </p:spPr>
      </p:pic>
      <p:sp>
        <p:nvSpPr>
          <p:cNvPr id="15" name="Текст 9"/>
          <p:cNvSpPr>
            <a:spLocks noGrp="1"/>
          </p:cNvSpPr>
          <p:nvPr>
            <p:ph type="body" sz="quarter" idx="25" hasCustomPrompt="1"/>
          </p:nvPr>
        </p:nvSpPr>
        <p:spPr>
          <a:xfrm>
            <a:off x="3048000" y="7239001"/>
            <a:ext cx="9525000" cy="755662"/>
          </a:xfrm>
        </p:spPr>
        <p:txBody>
          <a:bodyPr lIns="12699" tIns="0" bIns="0" anchor="t"/>
          <a:lstStyle>
            <a:lvl1pPr>
              <a:spcBef>
                <a:spcPts val="3000"/>
              </a:spcBef>
              <a:spcAft>
                <a:spcPts val="0"/>
              </a:spcAft>
              <a:defRPr>
                <a:latin typeface="Yandex Sans Text Thin" pitchFamily="2" charset="-52"/>
              </a:defRPr>
            </a:lvl1pPr>
          </a:lstStyle>
          <a:p>
            <a:pPr lvl="0"/>
            <a:r>
              <a:rPr lang="ru-RU" dirty="0"/>
              <a:t>Должность</a:t>
            </a:r>
            <a:endParaRPr lang="en-US" dirty="0"/>
          </a:p>
        </p:txBody>
      </p:sp>
      <p:sp>
        <p:nvSpPr>
          <p:cNvPr id="20" name="Текст 9"/>
          <p:cNvSpPr>
            <a:spLocks noGrp="1"/>
          </p:cNvSpPr>
          <p:nvPr>
            <p:ph type="body" sz="quarter" idx="29" hasCustomPrompt="1"/>
          </p:nvPr>
        </p:nvSpPr>
        <p:spPr>
          <a:xfrm>
            <a:off x="14482949" y="9147176"/>
            <a:ext cx="8392926" cy="763588"/>
          </a:xfrm>
        </p:spPr>
        <p:txBody>
          <a:bodyPr anchor="t"/>
          <a:lstStyle/>
          <a:p>
            <a:pPr lvl="0"/>
            <a:r>
              <a:rPr lang="ru-RU" dirty="0"/>
              <a:t>логин</a:t>
            </a:r>
            <a:r>
              <a:rPr lang="en-US" dirty="0"/>
              <a:t>@</a:t>
            </a:r>
            <a:r>
              <a:rPr lang="en-US" dirty="0" err="1"/>
              <a:t>yandex</a:t>
            </a:r>
            <a:r>
              <a:rPr lang="ru-RU" dirty="0"/>
              <a:t>-</a:t>
            </a:r>
            <a:r>
              <a:rPr lang="en-US" dirty="0" err="1"/>
              <a:t>team.ru</a:t>
            </a:r>
            <a:endParaRPr lang="ru-RU" dirty="0"/>
          </a:p>
        </p:txBody>
      </p:sp>
      <p:pic>
        <p:nvPicPr>
          <p:cNvPr id="22" name="Рисунок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9854" y="9163028"/>
            <a:ext cx="757239" cy="747772"/>
          </a:xfrm>
          <a:prstGeom prst="rect">
            <a:avLst/>
          </a:prstGeom>
        </p:spPr>
      </p:pic>
      <p:sp>
        <p:nvSpPr>
          <p:cNvPr id="28" name="Текст 9"/>
          <p:cNvSpPr>
            <a:spLocks noGrp="1"/>
          </p:cNvSpPr>
          <p:nvPr>
            <p:ph type="body" sz="quarter" idx="32" hasCustomPrompt="1"/>
          </p:nvPr>
        </p:nvSpPr>
        <p:spPr>
          <a:xfrm>
            <a:off x="3048001" y="2278801"/>
            <a:ext cx="18683382" cy="1907438"/>
          </a:xfrm>
        </p:spPr>
        <p:txBody>
          <a:bodyPr anchor="t"/>
          <a:lstStyle>
            <a:lvl1pPr>
              <a:lnSpc>
                <a:spcPct val="100000"/>
              </a:lnSpc>
              <a:defRPr sz="12000" baseline="0"/>
            </a:lvl1pPr>
          </a:lstStyle>
          <a:p>
            <a:pPr lvl="0"/>
            <a:r>
              <a:rPr lang="ru-RU" dirty="0"/>
              <a:t>Образец</a:t>
            </a:r>
            <a:r>
              <a:rPr lang="en-US" dirty="0"/>
              <a:t> </a:t>
            </a:r>
            <a:r>
              <a:rPr lang="ru-RU" dirty="0"/>
              <a:t>заголовка</a:t>
            </a:r>
          </a:p>
        </p:txBody>
      </p:sp>
      <p:sp>
        <p:nvSpPr>
          <p:cNvPr id="25" name="Текст 9"/>
          <p:cNvSpPr>
            <a:spLocks noGrp="1"/>
          </p:cNvSpPr>
          <p:nvPr>
            <p:ph type="body" sz="quarter" idx="33" hasCustomPrompt="1"/>
          </p:nvPr>
        </p:nvSpPr>
        <p:spPr>
          <a:xfrm>
            <a:off x="13336007" y="6094414"/>
            <a:ext cx="9539869" cy="763588"/>
          </a:xfrm>
        </p:spPr>
        <p:txBody>
          <a:bodyPr tIns="161992" anchor="t"/>
          <a:lstStyle>
            <a:lvl1pPr>
              <a:spcBef>
                <a:spcPts val="3000"/>
              </a:spcBef>
              <a:spcAft>
                <a:spcPts val="0"/>
              </a:spcAft>
              <a:defRPr>
                <a:latin typeface="Yandex Sans Text Light" panose="02000000000000000000" pitchFamily="2" charset="-52"/>
              </a:defRPr>
            </a:lvl1pPr>
          </a:lstStyle>
          <a:p>
            <a:pPr lvl="0"/>
            <a:r>
              <a:rPr lang="ru-RU" dirty="0"/>
              <a:t>Имя и Фамилия</a:t>
            </a:r>
            <a:endParaRPr lang="en-US" dirty="0"/>
          </a:p>
        </p:txBody>
      </p:sp>
      <p:sp>
        <p:nvSpPr>
          <p:cNvPr id="26" name="Текст 9"/>
          <p:cNvSpPr>
            <a:spLocks noGrp="1"/>
          </p:cNvSpPr>
          <p:nvPr>
            <p:ph type="body" sz="quarter" idx="34" hasCustomPrompt="1"/>
          </p:nvPr>
        </p:nvSpPr>
        <p:spPr>
          <a:xfrm>
            <a:off x="13336007" y="7239001"/>
            <a:ext cx="9539869" cy="755662"/>
          </a:xfrm>
        </p:spPr>
        <p:txBody>
          <a:bodyPr lIns="12699" tIns="0" bIns="0" anchor="t"/>
          <a:lstStyle>
            <a:lvl1pPr>
              <a:spcBef>
                <a:spcPts val="3000"/>
              </a:spcBef>
              <a:spcAft>
                <a:spcPts val="0"/>
              </a:spcAft>
              <a:defRPr>
                <a:latin typeface="Yandex Sans Text Thin" pitchFamily="2" charset="-52"/>
              </a:defRPr>
            </a:lvl1pPr>
          </a:lstStyle>
          <a:p>
            <a:pPr lvl="0"/>
            <a:r>
              <a:rPr lang="ru-RU" dirty="0"/>
              <a:t>Должность</a:t>
            </a:r>
            <a:endParaRPr lang="en-US" dirty="0"/>
          </a:p>
        </p:txBody>
      </p:sp>
      <p:sp>
        <p:nvSpPr>
          <p:cNvPr id="16" name="Текст 9">
            <a:extLst>
              <a:ext uri="{FF2B5EF4-FFF2-40B4-BE49-F238E27FC236}">
                <a16:creationId xmlns:a16="http://schemas.microsoft.com/office/drawing/2014/main" id="{DEC5E0E5-E30B-4642-9B18-19724D6B706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78301" y="10292400"/>
            <a:ext cx="8394700" cy="762000"/>
          </a:xfrm>
        </p:spPr>
        <p:txBody>
          <a:bodyPr anchor="t"/>
          <a:lstStyle>
            <a:lvl1pPr>
              <a:defRPr baseline="0"/>
            </a:lvl1pPr>
          </a:lstStyle>
          <a:p>
            <a:pPr lvl="0"/>
            <a:r>
              <a:rPr lang="en-US" dirty="0"/>
              <a:t>@username</a:t>
            </a:r>
            <a:endParaRPr lang="ru-RU" dirty="0"/>
          </a:p>
        </p:txBody>
      </p:sp>
      <p:grpSp>
        <p:nvGrpSpPr>
          <p:cNvPr id="18" name="Группа 17">
            <a:extLst>
              <a:ext uri="{FF2B5EF4-FFF2-40B4-BE49-F238E27FC236}">
                <a16:creationId xmlns:a16="http://schemas.microsoft.com/office/drawing/2014/main" id="{60F32FEE-012A-2044-BC37-D3F532564E0E}"/>
              </a:ext>
            </a:extLst>
          </p:cNvPr>
          <p:cNvGrpSpPr/>
          <p:nvPr userDrawn="1"/>
        </p:nvGrpSpPr>
        <p:grpSpPr>
          <a:xfrm>
            <a:off x="3032796" y="10292675"/>
            <a:ext cx="763210" cy="762925"/>
            <a:chOff x="3032796" y="10292675"/>
            <a:chExt cx="763210" cy="762925"/>
          </a:xfrm>
        </p:grpSpPr>
        <p:sp>
          <p:nvSpPr>
            <p:cNvPr id="21" name="Прямоугольник 20">
              <a:extLst>
                <a:ext uri="{FF2B5EF4-FFF2-40B4-BE49-F238E27FC236}">
                  <a16:creationId xmlns:a16="http://schemas.microsoft.com/office/drawing/2014/main" id="{281580E8-1D7B-904D-A3CC-B3059675D955}"/>
                </a:ext>
              </a:extLst>
            </p:cNvPr>
            <p:cNvSpPr/>
            <p:nvPr/>
          </p:nvSpPr>
          <p:spPr>
            <a:xfrm>
              <a:off x="3038245" y="10292675"/>
              <a:ext cx="757761" cy="762925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24" name="Изображение 42">
              <a:extLst>
                <a:ext uri="{FF2B5EF4-FFF2-40B4-BE49-F238E27FC236}">
                  <a16:creationId xmlns:a16="http://schemas.microsoft.com/office/drawing/2014/main" id="{76CC79E5-0405-8F45-9BB8-F4948BD253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32796" y="10337800"/>
              <a:ext cx="762000" cy="673100"/>
            </a:xfrm>
            <a:prstGeom prst="rect">
              <a:avLst/>
            </a:prstGeom>
          </p:spPr>
        </p:pic>
      </p:grpSp>
      <p:sp>
        <p:nvSpPr>
          <p:cNvPr id="27" name="Текст 9">
            <a:extLst>
              <a:ext uri="{FF2B5EF4-FFF2-40B4-BE49-F238E27FC236}">
                <a16:creationId xmlns:a16="http://schemas.microsoft.com/office/drawing/2014/main" id="{E6789703-35B8-334E-A41E-27BF0926FCF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4481306" y="10292400"/>
            <a:ext cx="8394700" cy="762000"/>
          </a:xfrm>
        </p:spPr>
        <p:txBody>
          <a:bodyPr anchor="t"/>
          <a:lstStyle>
            <a:lvl1pPr>
              <a:defRPr baseline="0"/>
            </a:lvl1pPr>
          </a:lstStyle>
          <a:p>
            <a:pPr lvl="0"/>
            <a:r>
              <a:rPr lang="en-US" dirty="0"/>
              <a:t>@username</a:t>
            </a:r>
            <a:endParaRPr lang="ru-RU" dirty="0"/>
          </a:p>
        </p:txBody>
      </p:sp>
      <p:grpSp>
        <p:nvGrpSpPr>
          <p:cNvPr id="29" name="Группа 28">
            <a:extLst>
              <a:ext uri="{FF2B5EF4-FFF2-40B4-BE49-F238E27FC236}">
                <a16:creationId xmlns:a16="http://schemas.microsoft.com/office/drawing/2014/main" id="{534F831D-7B0A-284C-9078-8D0296129AB3}"/>
              </a:ext>
            </a:extLst>
          </p:cNvPr>
          <p:cNvGrpSpPr/>
          <p:nvPr userDrawn="1"/>
        </p:nvGrpSpPr>
        <p:grpSpPr>
          <a:xfrm>
            <a:off x="13335801" y="10292675"/>
            <a:ext cx="763210" cy="762925"/>
            <a:chOff x="3032796" y="10292675"/>
            <a:chExt cx="763210" cy="762925"/>
          </a:xfrm>
        </p:grpSpPr>
        <p:sp>
          <p:nvSpPr>
            <p:cNvPr id="30" name="Прямоугольник 29">
              <a:extLst>
                <a:ext uri="{FF2B5EF4-FFF2-40B4-BE49-F238E27FC236}">
                  <a16:creationId xmlns:a16="http://schemas.microsoft.com/office/drawing/2014/main" id="{B1E449D6-F200-C047-A4BD-41695AF9314A}"/>
                </a:ext>
              </a:extLst>
            </p:cNvPr>
            <p:cNvSpPr/>
            <p:nvPr/>
          </p:nvSpPr>
          <p:spPr>
            <a:xfrm>
              <a:off x="3038245" y="10292675"/>
              <a:ext cx="757761" cy="762925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31" name="Изображение 42">
              <a:extLst>
                <a:ext uri="{FF2B5EF4-FFF2-40B4-BE49-F238E27FC236}">
                  <a16:creationId xmlns:a16="http://schemas.microsoft.com/office/drawing/2014/main" id="{9CB34F08-90AE-5447-8963-945F9D4768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32796" y="10337800"/>
              <a:ext cx="762000" cy="6731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428491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8466465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ве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36"/>
          <p:cNvSpPr/>
          <p:nvPr userDrawn="1"/>
        </p:nvSpPr>
        <p:spPr>
          <a:xfrm>
            <a:off x="1506539" y="12211995"/>
            <a:ext cx="21369336" cy="521470"/>
          </a:xfrm>
          <a:prstGeom prst="rect">
            <a:avLst/>
          </a:prstGeom>
          <a:solidFill>
            <a:srgbClr val="FFCC00"/>
          </a:solidFill>
          <a:ln w="12700">
            <a:miter lim="400000"/>
          </a:ln>
        </p:spPr>
        <p:txBody>
          <a:bodyPr lIns="50797" tIns="50797" rIns="50797" bIns="50797" anchor="ctr"/>
          <a:lstStyle/>
          <a:p>
            <a:pPr>
              <a:defRPr baseline="0"/>
            </a:pPr>
            <a:endParaRPr/>
          </a:p>
        </p:txBody>
      </p:sp>
      <p:sp>
        <p:nvSpPr>
          <p:cNvPr id="6" name="Shape 240"/>
          <p:cNvSpPr/>
          <p:nvPr userDrawn="1"/>
        </p:nvSpPr>
        <p:spPr>
          <a:xfrm>
            <a:off x="7979112" y="12194704"/>
            <a:ext cx="7182918" cy="5026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797" tIns="50797" rIns="50797" bIns="50797" anchor="ctr">
            <a:spAutoFit/>
          </a:bodyPr>
          <a:lstStyle>
            <a:lvl1pPr>
              <a:spcBef>
                <a:spcPts val="0"/>
              </a:spcBef>
              <a:defRPr sz="2600" baseline="0"/>
            </a:lvl1pPr>
          </a:lstStyle>
          <a:p>
            <a:r>
              <a:rPr dirty="0"/>
              <a:t>Страницу скрыть или удалить по прочтении!</a:t>
            </a:r>
          </a:p>
        </p:txBody>
      </p:sp>
      <p:sp>
        <p:nvSpPr>
          <p:cNvPr id="12" name="Shape 246"/>
          <p:cNvSpPr/>
          <p:nvPr userDrawn="1"/>
        </p:nvSpPr>
        <p:spPr>
          <a:xfrm>
            <a:off x="19978343" y="10734152"/>
            <a:ext cx="3316514" cy="2720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797" tIns="50797" rIns="50797" bIns="50797"/>
          <a:lstStyle/>
          <a:p>
            <a:pPr>
              <a:lnSpc>
                <a:spcPct val="90000"/>
              </a:lnSpc>
              <a:spcBef>
                <a:spcPts val="0"/>
              </a:spcBef>
              <a:tabLst>
                <a:tab pos="5524224" algn="l"/>
              </a:tabLst>
              <a:defRPr sz="2400" baseline="0"/>
            </a:pPr>
            <a:r>
              <a:rPr lang="ru-RU" dirty="0"/>
              <a:t>Группа презентационных</a:t>
            </a:r>
          </a:p>
          <a:p>
            <a:pPr>
              <a:lnSpc>
                <a:spcPct val="90000"/>
              </a:lnSpc>
              <a:spcBef>
                <a:spcPts val="0"/>
              </a:spcBef>
              <a:tabLst>
                <a:tab pos="5524224" algn="l"/>
              </a:tabLst>
              <a:defRPr sz="2400" baseline="0"/>
            </a:pPr>
            <a:r>
              <a:rPr lang="ru-RU" dirty="0"/>
              <a:t>технологий</a:t>
            </a:r>
            <a:endParaRPr dirty="0"/>
          </a:p>
        </p:txBody>
      </p:sp>
      <p:pic>
        <p:nvPicPr>
          <p:cNvPr id="13" name="pasted-image.tiff"/>
          <p:cNvPicPr>
            <a:picLocks noChangeAspect="1"/>
          </p:cNvPicPr>
          <p:nvPr userDrawn="1"/>
        </p:nvPicPr>
        <p:blipFill>
          <a:blip r:embed="rId2">
            <a:extLst/>
          </a:blip>
          <a:stretch>
            <a:fillRect/>
          </a:stretch>
        </p:blipFill>
        <p:spPr>
          <a:xfrm>
            <a:off x="18302694" y="10436208"/>
            <a:ext cx="1506048" cy="1506048"/>
          </a:xfrm>
          <a:prstGeom prst="rect">
            <a:avLst/>
          </a:prstGeom>
          <a:ln w="12700">
            <a:miter lim="400000"/>
          </a:ln>
        </p:spPr>
      </p:pic>
      <p:pic>
        <p:nvPicPr>
          <p:cNvPr id="14" name="pasted-image.tiff"/>
          <p:cNvPicPr>
            <a:picLocks noChangeAspect="1"/>
          </p:cNvPicPr>
          <p:nvPr userDrawn="1"/>
        </p:nvPicPr>
        <p:blipFill>
          <a:blip r:embed="rId3">
            <a:extLst/>
          </a:blip>
          <a:srcRect t="14527" b="13953"/>
          <a:stretch>
            <a:fillRect/>
          </a:stretch>
        </p:blipFill>
        <p:spPr>
          <a:xfrm>
            <a:off x="18302612" y="11665834"/>
            <a:ext cx="1506080" cy="1077124"/>
          </a:xfrm>
          <a:prstGeom prst="rect">
            <a:avLst/>
          </a:prstGeom>
          <a:ln w="12700">
            <a:miter lim="400000"/>
          </a:ln>
        </p:spPr>
      </p:pic>
      <p:sp>
        <p:nvSpPr>
          <p:cNvPr id="21" name="Shape 250"/>
          <p:cNvSpPr/>
          <p:nvPr userDrawn="1"/>
        </p:nvSpPr>
        <p:spPr>
          <a:xfrm>
            <a:off x="3249841" y="4066768"/>
            <a:ext cx="11699744" cy="42034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797" tIns="50797" rIns="50797" bIns="50797"/>
          <a:lstStyle/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/>
            </a:pP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Yandex Sans Text Light" panose="02000000000000000000" pitchFamily="2" charset="-52"/>
              <a:ea typeface="+mn-ea"/>
              <a:cs typeface="+mn-cs"/>
            </a:endParaRPr>
          </a:p>
        </p:txBody>
      </p:sp>
      <p:pic>
        <p:nvPicPr>
          <p:cNvPr id="30" name="Изображение 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057" y="1526084"/>
            <a:ext cx="4149489" cy="2964578"/>
          </a:xfrm>
          <a:prstGeom prst="rect">
            <a:avLst/>
          </a:prstGeom>
        </p:spPr>
      </p:pic>
      <p:sp>
        <p:nvSpPr>
          <p:cNvPr id="34" name="Shape 249"/>
          <p:cNvSpPr/>
          <p:nvPr userDrawn="1"/>
        </p:nvSpPr>
        <p:spPr>
          <a:xfrm>
            <a:off x="4978424" y="3295926"/>
            <a:ext cx="5319343" cy="12121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/>
          <a:lstStyle/>
          <a:p>
            <a:pPr>
              <a:lnSpc>
                <a:spcPct val="90000"/>
              </a:lnSpc>
              <a:spcBef>
                <a:spcPts val="0"/>
              </a:spcBef>
              <a:tabLst>
                <a:tab pos="5524500" algn="l"/>
              </a:tabLst>
              <a:defRPr sz="2400" baseline="0"/>
            </a:pPr>
            <a:r>
              <a:rPr lang="ru-RU" sz="30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Формат</a:t>
            </a:r>
            <a:r>
              <a:rPr lang="ru-RU" sz="3000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16:9</a:t>
            </a:r>
          </a:p>
          <a:p>
            <a:pPr>
              <a:lnSpc>
                <a:spcPct val="90000"/>
              </a:lnSpc>
              <a:spcBef>
                <a:spcPts val="0"/>
              </a:spcBef>
              <a:tabLst>
                <a:tab pos="5524500" algn="l"/>
              </a:tabLst>
              <a:defRPr sz="2400" baseline="0"/>
            </a:pPr>
            <a:r>
              <a:rPr lang="ru-RU" sz="3000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Шрифт: </a:t>
            </a:r>
            <a:r>
              <a:rPr lang="en-US" sz="3000" baseline="0" dirty="0" err="1">
                <a:solidFill>
                  <a:schemeClr val="bg1">
                    <a:lumMod val="50000"/>
                  </a:schemeClr>
                </a:solidFill>
                <a:latin typeface="+mj-lt"/>
              </a:rPr>
              <a:t>Yandex</a:t>
            </a:r>
            <a:r>
              <a:rPr lang="en-US" sz="3000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Sans Text</a:t>
            </a:r>
            <a:endParaRPr sz="300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36" name="Shape 249"/>
          <p:cNvSpPr/>
          <p:nvPr userDrawn="1"/>
        </p:nvSpPr>
        <p:spPr>
          <a:xfrm>
            <a:off x="4940300" y="1891264"/>
            <a:ext cx="6502055" cy="18295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/>
          <a:lstStyle/>
          <a:p>
            <a:pPr>
              <a:lnSpc>
                <a:spcPct val="90000"/>
              </a:lnSpc>
              <a:spcBef>
                <a:spcPts val="0"/>
              </a:spcBef>
              <a:tabLst>
                <a:tab pos="5524500" algn="l"/>
              </a:tabLst>
              <a:defRPr sz="2400" baseline="0"/>
            </a:pPr>
            <a:r>
              <a:rPr lang="ru-RU" sz="3600" dirty="0">
                <a:latin typeface="+mj-lt"/>
              </a:rPr>
              <a:t>Шаблон презентации</a:t>
            </a:r>
            <a:r>
              <a:rPr lang="ru-RU" sz="3600" baseline="0" dirty="0">
                <a:latin typeface="+mj-lt"/>
              </a:rPr>
              <a:t>  </a:t>
            </a:r>
            <a:br>
              <a:rPr lang="ru-RU" sz="3600" baseline="0" dirty="0">
                <a:latin typeface="+mj-lt"/>
              </a:rPr>
            </a:br>
            <a:r>
              <a:rPr lang="ru-RU" sz="3600" baseline="0" dirty="0">
                <a:latin typeface="+mj-lt"/>
              </a:rPr>
              <a:t>для выступлений</a:t>
            </a:r>
            <a:endParaRPr sz="3600" dirty="0">
              <a:latin typeface="+mj-lt"/>
            </a:endParaRPr>
          </a:p>
        </p:txBody>
      </p:sp>
      <p:sp>
        <p:nvSpPr>
          <p:cNvPr id="3" name="TextBox 2"/>
          <p:cNvSpPr txBox="1"/>
          <p:nvPr userDrawn="1"/>
        </p:nvSpPr>
        <p:spPr>
          <a:xfrm>
            <a:off x="1506538" y="4950000"/>
            <a:ext cx="12974268" cy="66479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spcBef>
                <a:spcPts val="1200"/>
              </a:spcBef>
              <a:buAutoNum type="arabicPeriod"/>
            </a:pPr>
            <a:r>
              <a:rPr lang="ru-RU" sz="3600" dirty="0">
                <a:solidFill>
                  <a:sysClr val="windowText" lastClr="000000"/>
                </a:solidFill>
              </a:rPr>
              <a:t>Установите шрифт </a:t>
            </a:r>
            <a:r>
              <a:rPr lang="en-US" sz="3600" dirty="0">
                <a:solidFill>
                  <a:sysClr val="windowText" lastClr="000000"/>
                </a:solidFill>
                <a:latin typeface="+mj-lt"/>
              </a:rPr>
              <a:t>Yandex</a:t>
            </a:r>
            <a:r>
              <a:rPr lang="en-US" sz="3600" baseline="0" dirty="0">
                <a:solidFill>
                  <a:sysClr val="windowText" lastClr="000000"/>
                </a:solidFill>
                <a:latin typeface="+mj-lt"/>
              </a:rPr>
              <a:t> Sans Text</a:t>
            </a:r>
            <a:r>
              <a:rPr lang="ru-RU" sz="3600" baseline="0" dirty="0">
                <a:solidFill>
                  <a:sysClr val="windowText" lastClr="000000"/>
                </a:solidFill>
                <a:latin typeface="+mj-lt"/>
              </a:rPr>
              <a:t> </a:t>
            </a:r>
            <a:r>
              <a:rPr lang="ru-RU" sz="3600" baseline="0" dirty="0">
                <a:solidFill>
                  <a:sysClr val="windowText" lastClr="000000"/>
                </a:solidFill>
              </a:rPr>
              <a:t>и </a:t>
            </a:r>
            <a:r>
              <a:rPr lang="en-US" sz="3600" baseline="0" dirty="0">
                <a:solidFill>
                  <a:sysClr val="windowText" lastClr="000000"/>
                </a:solidFill>
                <a:latin typeface="+mj-lt"/>
              </a:rPr>
              <a:t>Hack</a:t>
            </a:r>
            <a:r>
              <a:rPr lang="en-US" sz="3600" baseline="0" dirty="0">
                <a:solidFill>
                  <a:sysClr val="windowText" lastClr="000000"/>
                </a:solidFill>
              </a:rPr>
              <a:t> </a:t>
            </a:r>
            <a:r>
              <a:rPr lang="ru-RU" sz="3600" baseline="0" dirty="0">
                <a:solidFill>
                  <a:sysClr val="windowText" lastClr="000000"/>
                </a:solidFill>
              </a:rPr>
              <a:t/>
            </a:r>
            <a:br>
              <a:rPr lang="ru-RU" sz="3600" baseline="0" dirty="0">
                <a:solidFill>
                  <a:sysClr val="windowText" lastClr="000000"/>
                </a:solidFill>
              </a:rPr>
            </a:br>
            <a:r>
              <a:rPr lang="ru-RU" sz="3600" baseline="0" dirty="0">
                <a:solidFill>
                  <a:sysClr val="windowText" lastClr="000000"/>
                </a:solidFill>
              </a:rPr>
              <a:t>для работы с кодом</a:t>
            </a:r>
          </a:p>
          <a:p>
            <a:pPr marL="742950" indent="-742950">
              <a:spcBef>
                <a:spcPts val="1200"/>
              </a:spcBef>
              <a:buAutoNum type="arabicPeriod"/>
            </a:pPr>
            <a:r>
              <a:rPr lang="ru-RU" sz="3600" baseline="0" dirty="0">
                <a:solidFill>
                  <a:sysClr val="windowText" lastClr="000000"/>
                </a:solidFill>
              </a:rPr>
              <a:t>Добавьте слайд из базового набора или выберите необходимый слайд из представленных ниже</a:t>
            </a:r>
          </a:p>
          <a:p>
            <a:pPr marL="742950" marR="0" lvl="0" indent="-742950" algn="l" defTabSz="1828595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ru-RU" sz="3600" baseline="0" dirty="0">
                <a:solidFill>
                  <a:sysClr val="windowText" lastClr="000000"/>
                </a:solidFill>
              </a:rPr>
              <a:t>Скачивайте материалы для презентаций с </a:t>
            </a:r>
            <a:r>
              <a:rPr lang="ru-RU" sz="3600" baseline="0" dirty="0">
                <a:solidFill>
                  <a:sysClr val="windowText" lastClr="000000"/>
                </a:solidFill>
                <a:hlinkClick r:id="rId5"/>
              </a:rPr>
              <a:t>Паттернов</a:t>
            </a:r>
            <a:r>
              <a:rPr lang="ru-RU" sz="3600" baseline="0" dirty="0">
                <a:solidFill>
                  <a:sysClr val="windowText" lastClr="000000"/>
                </a:solidFill>
              </a:rPr>
              <a:t/>
            </a:r>
            <a:br>
              <a:rPr lang="ru-RU" sz="3600" baseline="0" dirty="0">
                <a:solidFill>
                  <a:sysClr val="windowText" lastClr="000000"/>
                </a:solidFill>
              </a:rPr>
            </a:br>
            <a:r>
              <a:rPr lang="ru-RU" sz="3600" baseline="0" dirty="0">
                <a:solidFill>
                  <a:sysClr val="windowText" lastClr="000000"/>
                </a:solidFill>
              </a:rPr>
              <a:t>(</a:t>
            </a:r>
            <a:r>
              <a:rPr lang="en-US" sz="3600" baseline="0" dirty="0">
                <a:solidFill>
                  <a:sysClr val="windowText" lastClr="000000"/>
                </a:solidFill>
                <a:hlinkClick r:id="rId5"/>
              </a:rPr>
              <a:t>patterns.yandex-team.ru/presentations</a:t>
            </a:r>
            <a:r>
              <a:rPr lang="ru-RU" sz="3600" baseline="0" dirty="0">
                <a:solidFill>
                  <a:sysClr val="windowText" lastClr="000000"/>
                </a:solidFill>
              </a:rPr>
              <a:t>) </a:t>
            </a:r>
          </a:p>
          <a:p>
            <a:pPr marL="742950" marR="0" lvl="0" indent="-742950" algn="l" defTabSz="1828595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ru-RU" sz="3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 очереди скопируйте содержимое слайда </a:t>
            </a:r>
            <a:br>
              <a:rPr lang="ru-RU" sz="3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ru-RU" sz="3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из другой презентации и выберите пункт «Сохранить только текст» в контекстном всплывающем меню </a:t>
            </a:r>
            <a:br>
              <a:rPr lang="ru-RU" sz="3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ru-RU" sz="3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(не копируйте слайды целиком для корректной работы шаблона)</a:t>
            </a:r>
            <a:endParaRPr lang="ru-RU" sz="3600" dirty="0">
              <a:solidFill>
                <a:sysClr val="windowText" lastClr="000000"/>
              </a:solidFill>
            </a:endParaRPr>
          </a:p>
        </p:txBody>
      </p:sp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7" t="1304" b="-1"/>
          <a:stretch/>
        </p:blipFill>
        <p:spPr>
          <a:xfrm>
            <a:off x="14866883" y="1552100"/>
            <a:ext cx="1156143" cy="1589997"/>
          </a:xfrm>
          <a:prstGeom prst="rect">
            <a:avLst/>
          </a:prstGeom>
        </p:spPr>
      </p:pic>
      <p:pic>
        <p:nvPicPr>
          <p:cNvPr id="22" name="Рисунок 21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47" t="4131" r="5660" b="41760"/>
          <a:stretch/>
        </p:blipFill>
        <p:spPr>
          <a:xfrm>
            <a:off x="14908536" y="1589205"/>
            <a:ext cx="1023436" cy="791459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2" t="2599" r="5168" b="60039"/>
          <a:stretch/>
        </p:blipFill>
        <p:spPr>
          <a:xfrm>
            <a:off x="14870701" y="2940400"/>
            <a:ext cx="8005174" cy="3259652"/>
          </a:xfrm>
          <a:prstGeom prst="rect">
            <a:avLst/>
          </a:prstGeom>
        </p:spPr>
      </p:pic>
      <p:sp>
        <p:nvSpPr>
          <p:cNvPr id="20" name="Прямоугольник 19"/>
          <p:cNvSpPr/>
          <p:nvPr userDrawn="1"/>
        </p:nvSpPr>
        <p:spPr>
          <a:xfrm>
            <a:off x="15640141" y="1577394"/>
            <a:ext cx="303602" cy="813815"/>
          </a:xfrm>
          <a:prstGeom prst="rect">
            <a:avLst/>
          </a:prstGeom>
          <a:noFill/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>
              <a:solidFill>
                <a:schemeClr val="tx1"/>
              </a:solidFill>
            </a:endParaRP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554116F1-2C0F-2A43-B8D0-9BEE5D326A1F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2406" y="6482663"/>
            <a:ext cx="8013469" cy="3421624"/>
          </a:xfrm>
          <a:prstGeom prst="rect">
            <a:avLst/>
          </a:prstGeom>
        </p:spPr>
      </p:pic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BEF4D639-ABD3-804D-979A-B956F9097A8F}"/>
              </a:ext>
            </a:extLst>
          </p:cNvPr>
          <p:cNvSpPr/>
          <p:nvPr userDrawn="1"/>
        </p:nvSpPr>
        <p:spPr>
          <a:xfrm>
            <a:off x="17720231" y="8713196"/>
            <a:ext cx="4886563" cy="471645"/>
          </a:xfrm>
          <a:prstGeom prst="rect">
            <a:avLst/>
          </a:prstGeom>
          <a:noFill/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>
              <a:solidFill>
                <a:schemeClr val="tx1"/>
              </a:solidFill>
            </a:endParaRPr>
          </a:p>
        </p:txBody>
      </p:sp>
    </p:spTree>
    <p:extLst/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351" y="12801600"/>
            <a:ext cx="24376063" cy="914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31" y="12668632"/>
            <a:ext cx="24376063" cy="1280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94417" y="1517904"/>
            <a:ext cx="20115491" cy="713232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15999" spc="-1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99959" y="8911240"/>
            <a:ext cx="20115491" cy="2286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4800" cap="all" spc="400" baseline="0">
                <a:solidFill>
                  <a:schemeClr val="tx2"/>
                </a:solidFill>
                <a:latin typeface="+mj-lt"/>
              </a:defRPr>
            </a:lvl1pPr>
            <a:lvl2pPr marL="914354" indent="0" algn="ctr">
              <a:buNone/>
              <a:defRPr sz="4800"/>
            </a:lvl2pPr>
            <a:lvl3pPr marL="1828709" indent="0" algn="ctr">
              <a:buNone/>
              <a:defRPr sz="4800"/>
            </a:lvl3pPr>
            <a:lvl4pPr marL="2743063" indent="0" algn="ctr">
              <a:buNone/>
              <a:defRPr sz="4000"/>
            </a:lvl4pPr>
            <a:lvl5pPr marL="3657417" indent="0" algn="ctr">
              <a:buNone/>
              <a:defRPr sz="4000"/>
            </a:lvl5pPr>
            <a:lvl6pPr marL="4571771" indent="0" algn="ctr">
              <a:buNone/>
              <a:defRPr sz="4000"/>
            </a:lvl6pPr>
            <a:lvl7pPr marL="5486126" indent="0" algn="ctr">
              <a:buNone/>
              <a:defRPr sz="4000"/>
            </a:lvl7pPr>
            <a:lvl8pPr marL="6400480" indent="0" algn="ctr">
              <a:buNone/>
              <a:defRPr sz="4000"/>
            </a:lvl8pPr>
            <a:lvl9pPr marL="7314834" indent="0" algn="ctr">
              <a:buNone/>
              <a:defRPr sz="4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FBAFB-39FB-4B0A-9AFB-4D6D645A8BE6}" type="datetimeFigureOut">
              <a:rPr lang="en-CA" smtClean="0"/>
              <a:t>2018-04-06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921BD-4F78-4387-ACBF-F4A0A1250481}" type="slidenum">
              <a:rPr lang="en-CA" smtClean="0"/>
              <a:t>‹#›</a:t>
            </a:fld>
            <a:endParaRPr lang="en-CA"/>
          </a:p>
        </p:txBody>
      </p:sp>
      <p:cxnSp>
        <p:nvCxnSpPr>
          <p:cNvPr id="9" name="Straight Connector 8"/>
          <p:cNvCxnSpPr/>
          <p:nvPr/>
        </p:nvCxnSpPr>
        <p:spPr>
          <a:xfrm>
            <a:off x="2415159" y="8686800"/>
            <a:ext cx="19749755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r="3642"/>
          <a:stretch/>
        </p:blipFill>
        <p:spPr>
          <a:xfrm>
            <a:off x="20359315" y="0"/>
            <a:ext cx="4023098" cy="1007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6269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FBAFB-39FB-4B0A-9AFB-4D6D645A8BE6}" type="datetimeFigureOut">
              <a:rPr lang="en-CA" smtClean="0"/>
              <a:t>2018-04-06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921BD-4F78-4387-ACBF-F4A0A125048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474934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351" y="12801600"/>
            <a:ext cx="24376063" cy="914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31" y="12668632"/>
            <a:ext cx="24376063" cy="1280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417" y="1517904"/>
            <a:ext cx="20115491" cy="7132320"/>
          </a:xfrm>
        </p:spPr>
        <p:txBody>
          <a:bodyPr anchor="b" anchorCtr="0">
            <a:normAutofit/>
          </a:bodyPr>
          <a:lstStyle>
            <a:lvl1pPr algn="r">
              <a:lnSpc>
                <a:spcPct val="85000"/>
              </a:lnSpc>
              <a:defRPr sz="15999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94417" y="8906256"/>
            <a:ext cx="20115491" cy="2286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4800" cap="all" spc="400" baseline="0">
                <a:solidFill>
                  <a:schemeClr val="tx2"/>
                </a:solidFill>
                <a:latin typeface="+mj-lt"/>
              </a:defRPr>
            </a:lvl1pPr>
            <a:lvl2pPr marL="914354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2pPr>
            <a:lvl3pPr marL="1828709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3pPr>
            <a:lvl4pPr marL="2743063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4pPr>
            <a:lvl5pPr marL="3657417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5pPr>
            <a:lvl6pPr marL="4571771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6pPr>
            <a:lvl7pPr marL="5486126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7pPr>
            <a:lvl8pPr marL="640048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8pPr>
            <a:lvl9pPr marL="7314834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FBAFB-39FB-4B0A-9AFB-4D6D645A8BE6}" type="datetimeFigureOut">
              <a:rPr lang="en-CA" smtClean="0"/>
              <a:t>2018-04-06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921BD-4F78-4387-ACBF-F4A0A1250481}" type="slidenum">
              <a:rPr lang="en-CA" smtClean="0"/>
              <a:t>‹#›</a:t>
            </a:fld>
            <a:endParaRPr lang="en-CA"/>
          </a:p>
        </p:txBody>
      </p:sp>
      <p:cxnSp>
        <p:nvCxnSpPr>
          <p:cNvPr id="9" name="Straight Connector 8"/>
          <p:cNvCxnSpPr/>
          <p:nvPr/>
        </p:nvCxnSpPr>
        <p:spPr>
          <a:xfrm>
            <a:off x="2415159" y="8686800"/>
            <a:ext cx="19749755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r="3642"/>
          <a:stretch/>
        </p:blipFill>
        <p:spPr>
          <a:xfrm>
            <a:off x="20359315" y="0"/>
            <a:ext cx="4023098" cy="1007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884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Изображение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86100" y="2033270"/>
            <a:ext cx="2289465" cy="8773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48000" y="3048000"/>
            <a:ext cx="18317482" cy="7249764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ts val="13999"/>
              </a:lnSpc>
              <a:defRPr sz="12000" baseline="0">
                <a:latin typeface="Yandex Sans Text Light" panose="02000000000000000000" pitchFamily="2" charset="-52"/>
              </a:defRPr>
            </a:lvl1pPr>
          </a:lstStyle>
          <a:p>
            <a:r>
              <a:rPr lang="ru-RU" dirty="0"/>
              <a:t>Название презентации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48002" y="10674351"/>
            <a:ext cx="18302487" cy="114459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4800"/>
            </a:lvl1pPr>
            <a:lvl2pPr marL="914308" indent="0" algn="ctr">
              <a:buNone/>
              <a:defRPr sz="4000"/>
            </a:lvl2pPr>
            <a:lvl3pPr marL="1828619" indent="0" algn="ctr">
              <a:buNone/>
              <a:defRPr sz="3600"/>
            </a:lvl3pPr>
            <a:lvl4pPr marL="2742927" indent="0" algn="ctr">
              <a:buNone/>
              <a:defRPr sz="3200"/>
            </a:lvl4pPr>
            <a:lvl5pPr marL="3657235" indent="0" algn="ctr">
              <a:buNone/>
              <a:defRPr sz="3200"/>
            </a:lvl5pPr>
            <a:lvl6pPr marL="4571543" indent="0" algn="ctr">
              <a:buNone/>
              <a:defRPr sz="3200"/>
            </a:lvl6pPr>
            <a:lvl7pPr marL="5485852" indent="0" algn="ctr">
              <a:buNone/>
              <a:defRPr sz="3200"/>
            </a:lvl7pPr>
            <a:lvl8pPr marL="6400160" indent="0" algn="ctr">
              <a:buNone/>
              <a:defRPr sz="3200"/>
            </a:lvl8pPr>
            <a:lvl9pPr marL="7314468" indent="0" algn="ctr">
              <a:buNone/>
              <a:defRPr sz="3200"/>
            </a:lvl9pPr>
          </a:lstStyle>
          <a:p>
            <a:r>
              <a:rPr lang="ru-RU" dirty="0"/>
              <a:t>Имя и Фамилия, должность</a:t>
            </a:r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23207" y="1963436"/>
            <a:ext cx="1527083" cy="987328"/>
          </a:xfrm>
          <a:prstGeom prst="rect">
            <a:avLst/>
          </a:prstGeom>
        </p:spPr>
      </p:pic>
      <p:sp>
        <p:nvSpPr>
          <p:cNvPr id="9" name="Рисунок 7"/>
          <p:cNvSpPr>
            <a:spLocks noGrp="1"/>
          </p:cNvSpPr>
          <p:nvPr>
            <p:ph type="pic" sz="quarter" idx="13" hasCustomPrompt="1"/>
          </p:nvPr>
        </p:nvSpPr>
        <p:spPr>
          <a:xfrm>
            <a:off x="3059812" y="1818514"/>
            <a:ext cx="8763000" cy="12192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5000" b="0" i="0" baseline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                    Логотип Сервиса</a:t>
            </a:r>
          </a:p>
        </p:txBody>
      </p:sp>
    </p:spTree>
    <p:extLst>
      <p:ext uri="{BB962C8B-B14F-4D97-AF65-F5344CB8AC3E}">
        <p14:creationId xmlns:p14="http://schemas.microsoft.com/office/powerpoint/2010/main" val="330420777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773" userDrawn="1">
          <p15:clr>
            <a:srgbClr val="FBAE40"/>
          </p15:clr>
        </p15:guide>
        <p15:guide id="2" orient="horz" pos="1436" userDrawn="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2194417" y="573207"/>
            <a:ext cx="20115491" cy="290151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194415" y="3691468"/>
            <a:ext cx="9874877" cy="804672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435031" y="3691470"/>
            <a:ext cx="9874877" cy="804672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FBAFB-39FB-4B0A-9AFB-4D6D645A8BE6}" type="datetimeFigureOut">
              <a:rPr lang="en-CA" smtClean="0"/>
              <a:t>2018-04-06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921BD-4F78-4387-ACBF-F4A0A125048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353190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2194417" y="573207"/>
            <a:ext cx="20115491" cy="290151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94417" y="3692104"/>
            <a:ext cx="9874877" cy="1472564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4000" b="0" cap="all" baseline="0">
                <a:solidFill>
                  <a:schemeClr val="tx2"/>
                </a:solidFill>
              </a:defRPr>
            </a:lvl1pPr>
            <a:lvl2pPr marL="914354" indent="0">
              <a:buNone/>
              <a:defRPr sz="4000" b="1"/>
            </a:lvl2pPr>
            <a:lvl3pPr marL="1828709" indent="0">
              <a:buNone/>
              <a:defRPr sz="3600" b="1"/>
            </a:lvl3pPr>
            <a:lvl4pPr marL="2743063" indent="0">
              <a:buNone/>
              <a:defRPr sz="3200" b="1"/>
            </a:lvl4pPr>
            <a:lvl5pPr marL="3657417" indent="0">
              <a:buNone/>
              <a:defRPr sz="3200" b="1"/>
            </a:lvl5pPr>
            <a:lvl6pPr marL="4571771" indent="0">
              <a:buNone/>
              <a:defRPr sz="3200" b="1"/>
            </a:lvl6pPr>
            <a:lvl7pPr marL="5486126" indent="0">
              <a:buNone/>
              <a:defRPr sz="3200" b="1"/>
            </a:lvl7pPr>
            <a:lvl8pPr marL="6400480" indent="0">
              <a:buNone/>
              <a:defRPr sz="3200" b="1"/>
            </a:lvl8pPr>
            <a:lvl9pPr marL="7314834" indent="0">
              <a:buNone/>
              <a:defRPr sz="3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94417" y="5164668"/>
            <a:ext cx="9874877" cy="6756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435031" y="3692104"/>
            <a:ext cx="9874877" cy="1472564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4000" b="0" cap="all" baseline="0">
                <a:solidFill>
                  <a:schemeClr val="tx2"/>
                </a:solidFill>
              </a:defRPr>
            </a:lvl1pPr>
            <a:lvl2pPr marL="914354" indent="0">
              <a:buNone/>
              <a:defRPr sz="4000" b="1"/>
            </a:lvl2pPr>
            <a:lvl3pPr marL="1828709" indent="0">
              <a:buNone/>
              <a:defRPr sz="3600" b="1"/>
            </a:lvl3pPr>
            <a:lvl4pPr marL="2743063" indent="0">
              <a:buNone/>
              <a:defRPr sz="3200" b="1"/>
            </a:lvl4pPr>
            <a:lvl5pPr marL="3657417" indent="0">
              <a:buNone/>
              <a:defRPr sz="3200" b="1"/>
            </a:lvl5pPr>
            <a:lvl6pPr marL="4571771" indent="0">
              <a:buNone/>
              <a:defRPr sz="3200" b="1"/>
            </a:lvl6pPr>
            <a:lvl7pPr marL="5486126" indent="0">
              <a:buNone/>
              <a:defRPr sz="3200" b="1"/>
            </a:lvl7pPr>
            <a:lvl8pPr marL="6400480" indent="0">
              <a:buNone/>
              <a:defRPr sz="3200" b="1"/>
            </a:lvl8pPr>
            <a:lvl9pPr marL="7314834" indent="0">
              <a:buNone/>
              <a:defRPr sz="3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435031" y="5164668"/>
            <a:ext cx="9874877" cy="6756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FBAFB-39FB-4B0A-9AFB-4D6D645A8BE6}" type="datetimeFigureOut">
              <a:rPr lang="en-CA" smtClean="0"/>
              <a:t>2018-04-06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921BD-4F78-4387-ACBF-F4A0A125048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016794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FBAFB-39FB-4B0A-9AFB-4D6D645A8BE6}" type="datetimeFigureOut">
              <a:rPr lang="en-CA" smtClean="0"/>
              <a:t>2018-04-06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921BD-4F78-4387-ACBF-F4A0A125048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209039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194417" y="3265715"/>
            <a:ext cx="21391836" cy="6904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0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0518" y="466530"/>
            <a:ext cx="23810796" cy="12111136"/>
          </a:xfrm>
        </p:spPr>
        <p:txBody>
          <a:bodyPr>
            <a:normAutofit/>
          </a:bodyPr>
          <a:lstStyle>
            <a:lvl1pPr>
              <a:lnSpc>
                <a:spcPct val="50000"/>
              </a:lnSpc>
              <a:defRPr sz="3600"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>
              <a:defRPr sz="3600"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>
              <a:defRPr sz="3600"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>
              <a:defRPr sz="3600"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>
              <a:defRPr sz="3600"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FBAFB-39FB-4B0A-9AFB-4D6D645A8BE6}" type="datetimeFigureOut">
              <a:rPr lang="en-CA" smtClean="0"/>
              <a:t>2018-04-06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921BD-4F78-4387-ACBF-F4A0A125048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452728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351" y="12801600"/>
            <a:ext cx="24376063" cy="914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31" y="12668632"/>
            <a:ext cx="24376063" cy="1280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FBAFB-39FB-4B0A-9AFB-4D6D645A8BE6}" type="datetimeFigureOut">
              <a:rPr lang="en-CA" smtClean="0"/>
              <a:t>2018-04-06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921BD-4F78-4387-ACBF-F4A0A1250481}" type="slidenum">
              <a:rPr lang="en-CA" smtClean="0"/>
              <a:t>‹#›</a:t>
            </a:fld>
            <a:endParaRPr lang="en-CA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r="3642"/>
          <a:stretch/>
        </p:blipFill>
        <p:spPr>
          <a:xfrm>
            <a:off x="20359315" y="0"/>
            <a:ext cx="4023098" cy="1007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7515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3" y="0"/>
            <a:ext cx="8101055" cy="1371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8079616" y="0"/>
            <a:ext cx="128008" cy="137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341" y="1188718"/>
            <a:ext cx="6400383" cy="4572000"/>
          </a:xfrm>
        </p:spPr>
        <p:txBody>
          <a:bodyPr anchor="b">
            <a:normAutofit/>
          </a:bodyPr>
          <a:lstStyle>
            <a:lvl1pPr>
              <a:defRPr sz="72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600575" y="1463040"/>
            <a:ext cx="12983635" cy="10515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341" y="5852160"/>
            <a:ext cx="6400383" cy="6758248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3000">
                <a:solidFill>
                  <a:srgbClr val="FFFFFF"/>
                </a:solidFill>
              </a:defRPr>
            </a:lvl1pPr>
            <a:lvl2pPr marL="914354" indent="0">
              <a:buNone/>
              <a:defRPr sz="2400"/>
            </a:lvl2pPr>
            <a:lvl3pPr marL="1828709" indent="0">
              <a:buNone/>
              <a:defRPr sz="2000"/>
            </a:lvl3pPr>
            <a:lvl4pPr marL="2743063" indent="0">
              <a:buNone/>
              <a:defRPr sz="1800"/>
            </a:lvl4pPr>
            <a:lvl5pPr marL="3657417" indent="0">
              <a:buNone/>
              <a:defRPr sz="1800"/>
            </a:lvl5pPr>
            <a:lvl6pPr marL="4571771" indent="0">
              <a:buNone/>
              <a:defRPr sz="1800"/>
            </a:lvl6pPr>
            <a:lvl7pPr marL="5486126" indent="0">
              <a:buNone/>
              <a:defRPr sz="1800"/>
            </a:lvl7pPr>
            <a:lvl8pPr marL="6400480" indent="0">
              <a:buNone/>
              <a:defRPr sz="1800"/>
            </a:lvl8pPr>
            <a:lvl9pPr marL="7314834" indent="0">
              <a:buNone/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930963" y="12919571"/>
            <a:ext cx="5236679" cy="730250"/>
          </a:xfrm>
        </p:spPr>
        <p:txBody>
          <a:bodyPr/>
          <a:lstStyle>
            <a:lvl1pPr algn="l">
              <a:defRPr/>
            </a:lvl1pPr>
          </a:lstStyle>
          <a:p>
            <a:fld id="{EACFBAFB-39FB-4B0A-9AFB-4D6D645A8BE6}" type="datetimeFigureOut">
              <a:rPr lang="en-CA" smtClean="0"/>
              <a:t>2018-04-06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600575" y="12919571"/>
            <a:ext cx="9295795" cy="730250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EF921BD-4F78-4387-ACBF-F4A0A1250481}" type="slidenum">
              <a:rPr lang="en-CA" smtClean="0"/>
              <a:t>‹#›</a:t>
            </a:fld>
            <a:endParaRPr lang="en-CA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r="3642"/>
          <a:stretch/>
        </p:blipFill>
        <p:spPr>
          <a:xfrm>
            <a:off x="20359315" y="0"/>
            <a:ext cx="4023098" cy="1007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9794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981598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313234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966896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022847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Нулевой слайд E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Изображение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946835" y="5252224"/>
            <a:ext cx="6470897" cy="2383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72619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564727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203703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361772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171644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569618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685406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85830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972424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771873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184948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E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48000" y="3048000"/>
            <a:ext cx="18317482" cy="7249764"/>
          </a:xfrm>
          <a:prstGeom prst="rect">
            <a:avLst/>
          </a:prstGeom>
        </p:spPr>
        <p:txBody>
          <a:bodyPr wrap="square" anchor="ctr"/>
          <a:lstStyle>
            <a:lvl1pPr marL="0" marR="0" indent="0" algn="l" defTabSz="1828619" rtl="0" eaLnBrk="1" fontAlgn="auto" latinLnBrk="0" hangingPunct="1">
              <a:lnSpc>
                <a:spcPts val="1399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0" baseline="0">
                <a:latin typeface="Yandex Sans Text Light" panose="02000000000000000000" pitchFamily="2" charset="-52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48002" y="10674351"/>
            <a:ext cx="18302487" cy="114459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4800" baseline="0"/>
            </a:lvl1pPr>
            <a:lvl2pPr marL="914308" indent="0" algn="ctr">
              <a:buNone/>
              <a:defRPr sz="4000"/>
            </a:lvl2pPr>
            <a:lvl3pPr marL="1828619" indent="0" algn="ctr">
              <a:buNone/>
              <a:defRPr sz="3600"/>
            </a:lvl3pPr>
            <a:lvl4pPr marL="2742927" indent="0" algn="ctr">
              <a:buNone/>
              <a:defRPr sz="3200"/>
            </a:lvl4pPr>
            <a:lvl5pPr marL="3657235" indent="0" algn="ctr">
              <a:buNone/>
              <a:defRPr sz="3200"/>
            </a:lvl5pPr>
            <a:lvl6pPr marL="4571543" indent="0" algn="ctr">
              <a:buNone/>
              <a:defRPr sz="3200"/>
            </a:lvl6pPr>
            <a:lvl7pPr marL="5485852" indent="0" algn="ctr">
              <a:buNone/>
              <a:defRPr sz="3200"/>
            </a:lvl7pPr>
            <a:lvl8pPr marL="6400160" indent="0" algn="ctr">
              <a:buNone/>
              <a:defRPr sz="3200"/>
            </a:lvl8pPr>
            <a:lvl9pPr marL="7314468" indent="0" algn="ctr">
              <a:buNone/>
              <a:defRPr sz="3200"/>
            </a:lvl9pPr>
          </a:lstStyle>
          <a:p>
            <a:r>
              <a:rPr lang="ru-RU" dirty="0"/>
              <a:t>Имя и Фамилия, должность</a:t>
            </a:r>
            <a:endParaRPr lang="en-US" dirty="0"/>
          </a:p>
        </p:txBody>
      </p:sp>
      <p:sp>
        <p:nvSpPr>
          <p:cNvPr id="6" name="Рисунок 9"/>
          <p:cNvSpPr>
            <a:spLocks noGrp="1"/>
          </p:cNvSpPr>
          <p:nvPr>
            <p:ph type="pic" sz="quarter" idx="14" hasCustomPrompt="1"/>
          </p:nvPr>
        </p:nvSpPr>
        <p:spPr>
          <a:xfrm>
            <a:off x="16007206" y="1897064"/>
            <a:ext cx="5342400" cy="1144588"/>
          </a:xfrm>
          <a:noFill/>
          <a:ln>
            <a:noFill/>
          </a:ln>
        </p:spPr>
        <p:txBody>
          <a:bodyPr/>
          <a:lstStyle>
            <a:lvl1pPr marL="0" indent="0">
              <a:buFontTx/>
              <a:buNone/>
              <a:defRPr b="0" i="0" baseline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Логотип</a:t>
            </a:r>
            <a:r>
              <a:rPr lang="en-US" dirty="0"/>
              <a:t> </a:t>
            </a:r>
            <a:r>
              <a:rPr lang="ru-RU" dirty="0"/>
              <a:t>партнёра</a:t>
            </a:r>
          </a:p>
        </p:txBody>
      </p:sp>
      <p:pic>
        <p:nvPicPr>
          <p:cNvPr id="9" name="Изображение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86099" y="1955344"/>
            <a:ext cx="2329024" cy="857788"/>
          </a:xfrm>
          <a:prstGeom prst="rect">
            <a:avLst/>
          </a:prstGeom>
        </p:spPr>
      </p:pic>
      <p:sp>
        <p:nvSpPr>
          <p:cNvPr id="8" name="Рисунок 7"/>
          <p:cNvSpPr>
            <a:spLocks noGrp="1"/>
          </p:cNvSpPr>
          <p:nvPr>
            <p:ph type="pic" sz="quarter" idx="13" hasCustomPrompt="1"/>
          </p:nvPr>
        </p:nvSpPr>
        <p:spPr>
          <a:xfrm>
            <a:off x="3065781" y="1818514"/>
            <a:ext cx="8763000" cy="12192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5000" b="0" i="0" baseline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                    Логотип Сервиса</a:t>
            </a:r>
          </a:p>
        </p:txBody>
      </p:sp>
    </p:spTree>
    <p:extLst>
      <p:ext uri="{BB962C8B-B14F-4D97-AF65-F5344CB8AC3E}">
        <p14:creationId xmlns:p14="http://schemas.microsoft.com/office/powerpoint/2010/main" val="1143565421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963365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299642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035505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NDA E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48000" y="3048000"/>
            <a:ext cx="18317482" cy="7249764"/>
          </a:xfrm>
          <a:prstGeom prst="rect">
            <a:avLst/>
          </a:prstGeom>
        </p:spPr>
        <p:txBody>
          <a:bodyPr anchor="ctr"/>
          <a:lstStyle>
            <a:lvl1pPr marL="0" marR="0" indent="0" algn="l" defTabSz="1828619" rtl="0" eaLnBrk="1" fontAlgn="auto" latinLnBrk="0" hangingPunct="1">
              <a:lnSpc>
                <a:spcPts val="1399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0">
                <a:latin typeface="Yandex Sans Text Light" panose="02000000000000000000" pitchFamily="2" charset="-52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48002" y="10674351"/>
            <a:ext cx="18302487" cy="114459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4800"/>
            </a:lvl1pPr>
            <a:lvl2pPr marL="914308" indent="0" algn="ctr">
              <a:buNone/>
              <a:defRPr sz="4000"/>
            </a:lvl2pPr>
            <a:lvl3pPr marL="1828619" indent="0" algn="ctr">
              <a:buNone/>
              <a:defRPr sz="3600"/>
            </a:lvl3pPr>
            <a:lvl4pPr marL="2742927" indent="0" algn="ctr">
              <a:buNone/>
              <a:defRPr sz="3200"/>
            </a:lvl4pPr>
            <a:lvl5pPr marL="3657235" indent="0" algn="ctr">
              <a:buNone/>
              <a:defRPr sz="3200"/>
            </a:lvl5pPr>
            <a:lvl6pPr marL="4571543" indent="0" algn="ctr">
              <a:buNone/>
              <a:defRPr sz="3200"/>
            </a:lvl6pPr>
            <a:lvl7pPr marL="5485852" indent="0" algn="ctr">
              <a:buNone/>
              <a:defRPr sz="3200"/>
            </a:lvl7pPr>
            <a:lvl8pPr marL="6400160" indent="0" algn="ctr">
              <a:buNone/>
              <a:defRPr sz="3200"/>
            </a:lvl8pPr>
            <a:lvl9pPr marL="7314468" indent="0" algn="ctr">
              <a:buNone/>
              <a:defRPr sz="3200"/>
            </a:lvl9pPr>
          </a:lstStyle>
          <a:p>
            <a:r>
              <a:rPr lang="ru-RU" dirty="0"/>
              <a:t>Имя и Фамилия, должность</a:t>
            </a:r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23207" y="1963436"/>
            <a:ext cx="1527083" cy="987328"/>
          </a:xfrm>
          <a:prstGeom prst="rect">
            <a:avLst/>
          </a:prstGeom>
        </p:spPr>
      </p:pic>
      <p:pic>
        <p:nvPicPr>
          <p:cNvPr id="7" name="Изображение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086099" y="1955344"/>
            <a:ext cx="2329024" cy="857788"/>
          </a:xfrm>
          <a:prstGeom prst="rect">
            <a:avLst/>
          </a:prstGeom>
        </p:spPr>
      </p:pic>
      <p:sp>
        <p:nvSpPr>
          <p:cNvPr id="10" name="Рисунок 7"/>
          <p:cNvSpPr>
            <a:spLocks noGrp="1"/>
          </p:cNvSpPr>
          <p:nvPr>
            <p:ph type="pic" sz="quarter" idx="13" hasCustomPrompt="1"/>
          </p:nvPr>
        </p:nvSpPr>
        <p:spPr>
          <a:xfrm>
            <a:off x="3065781" y="1818514"/>
            <a:ext cx="8763000" cy="12192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5000" b="0" i="0" baseline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                    Логотип Сервиса</a:t>
            </a:r>
          </a:p>
        </p:txBody>
      </p:sp>
    </p:spTree>
    <p:extLst>
      <p:ext uri="{BB962C8B-B14F-4D97-AF65-F5344CB8AC3E}">
        <p14:creationId xmlns:p14="http://schemas.microsoft.com/office/powerpoint/2010/main" val="29470256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773">
          <p15:clr>
            <a:srgbClr val="FBAE40"/>
          </p15:clr>
        </p15:guide>
        <p15:guide id="2" orient="horz" pos="1436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-разделитель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0" y="3048000"/>
            <a:ext cx="18317482" cy="7249764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ts val="13999"/>
              </a:lnSpc>
              <a:defRPr sz="12000">
                <a:latin typeface="Yandex Sans Text Light" panose="02000000000000000000" pitchFamily="2" charset="-52"/>
              </a:defRPr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3053558" y="1294842"/>
            <a:ext cx="18273713" cy="763588"/>
          </a:xfrm>
        </p:spPr>
        <p:txBody>
          <a:bodyPr tIns="0" anchor="t"/>
          <a:lstStyle>
            <a:lvl1pPr marL="0" indent="0">
              <a:buNone/>
              <a:defRPr sz="4800">
                <a:solidFill>
                  <a:schemeClr val="tx1"/>
                </a:solidFill>
                <a:latin typeface="Yandex Sans Text Thin" pitchFamily="2" charset="-52"/>
              </a:defRPr>
            </a:lvl1pPr>
            <a:lvl2pPr marL="914308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619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292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235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1543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5852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16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4468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pic>
        <p:nvPicPr>
          <p:cNvPr id="9" name="Рисунок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9207" y="12734401"/>
            <a:ext cx="1525587" cy="465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082695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/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 lIns="0"/>
          <a:lstStyle/>
          <a:p>
            <a:endParaRPr lang="ru-R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416076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Текст или диаграмм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 anchor="t"/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3048000"/>
            <a:ext cx="19461161" cy="9158288"/>
          </a:xfrm>
        </p:spPr>
        <p:txBody>
          <a:bodyPr/>
          <a:lstStyle>
            <a:lvl1pPr marL="0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/>
            </a:lvl1pPr>
            <a:lvl2pPr marL="0" indent="-719964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SzPct val="120000"/>
              <a:buFont typeface="Impact" panose="020B0806030902050204" pitchFamily="34" charset="0"/>
              <a:buChar char="▌"/>
              <a:defRPr baseline="0"/>
            </a:lvl2pPr>
            <a:lvl3pPr marL="1511924" indent="-719964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 baseline="0"/>
            </a:lvl3pPr>
            <a:lvl4pPr marL="1511924" indent="-719964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/>
            </a:lvl4pPr>
            <a:lvl5pPr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 sz="480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Ключевая мысль</a:t>
            </a:r>
          </a:p>
          <a:p>
            <a:pPr lvl="2"/>
            <a:r>
              <a:rPr lang="ru-RU" dirty="0"/>
              <a:t>Маркированный список</a:t>
            </a:r>
          </a:p>
          <a:p>
            <a:pPr lvl="3"/>
            <a:r>
              <a:rPr lang="ru-RU" dirty="0"/>
              <a:t>Нумерованный список</a:t>
            </a:r>
          </a:p>
          <a:p>
            <a:pPr lvl="4"/>
            <a:r>
              <a:rPr lang="ru-RU" dirty="0"/>
              <a:t>Образец текста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049064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9.xml"/><Relationship Id="rId18" Type="http://schemas.openxmlformats.org/officeDocument/2006/relationships/slideLayout" Target="../slideLayouts/slideLayout44.xml"/><Relationship Id="rId26" Type="http://schemas.openxmlformats.org/officeDocument/2006/relationships/slideLayout" Target="../slideLayouts/slideLayout52.xml"/><Relationship Id="rId3" Type="http://schemas.openxmlformats.org/officeDocument/2006/relationships/slideLayout" Target="../slideLayouts/slideLayout29.xml"/><Relationship Id="rId21" Type="http://schemas.openxmlformats.org/officeDocument/2006/relationships/slideLayout" Target="../slideLayouts/slideLayout47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17" Type="http://schemas.openxmlformats.org/officeDocument/2006/relationships/slideLayout" Target="../slideLayouts/slideLayout43.xml"/><Relationship Id="rId25" Type="http://schemas.openxmlformats.org/officeDocument/2006/relationships/slideLayout" Target="../slideLayouts/slideLayout51.xml"/><Relationship Id="rId2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42.xml"/><Relationship Id="rId20" Type="http://schemas.openxmlformats.org/officeDocument/2006/relationships/slideLayout" Target="../slideLayouts/slideLayout46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24" Type="http://schemas.openxmlformats.org/officeDocument/2006/relationships/slideLayout" Target="../slideLayouts/slideLayout50.xml"/><Relationship Id="rId5" Type="http://schemas.openxmlformats.org/officeDocument/2006/relationships/slideLayout" Target="../slideLayouts/slideLayout31.xml"/><Relationship Id="rId15" Type="http://schemas.openxmlformats.org/officeDocument/2006/relationships/slideLayout" Target="../slideLayouts/slideLayout41.xml"/><Relationship Id="rId23" Type="http://schemas.openxmlformats.org/officeDocument/2006/relationships/slideLayout" Target="../slideLayouts/slideLayout49.xml"/><Relationship Id="rId28" Type="http://schemas.openxmlformats.org/officeDocument/2006/relationships/image" Target="../media/image14.png"/><Relationship Id="rId10" Type="http://schemas.openxmlformats.org/officeDocument/2006/relationships/slideLayout" Target="../slideLayouts/slideLayout36.xml"/><Relationship Id="rId19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40.xml"/><Relationship Id="rId22" Type="http://schemas.openxmlformats.org/officeDocument/2006/relationships/slideLayout" Target="../slideLayouts/slideLayout48.xml"/><Relationship Id="rId27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1" y="3048000"/>
            <a:ext cx="22124510" cy="9158288"/>
          </a:xfrm>
          <a:prstGeom prst="rect">
            <a:avLst/>
          </a:prstGeom>
        </p:spPr>
        <p:txBody>
          <a:bodyPr vert="horz" lIns="0" tIns="45718" rIns="91435" bIns="45718" rtlCol="0" anchor="ctr">
            <a:no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Ключевая мысль</a:t>
            </a:r>
          </a:p>
          <a:p>
            <a:pPr lvl="2"/>
            <a:r>
              <a:rPr lang="ru-RU" dirty="0"/>
              <a:t>Маркированный список</a:t>
            </a:r>
          </a:p>
          <a:p>
            <a:pPr lvl="3"/>
            <a:r>
              <a:rPr lang="ru-RU" dirty="0"/>
              <a:t>Нумерованный список</a:t>
            </a:r>
          </a:p>
          <a:p>
            <a:pPr lvl="4"/>
            <a:r>
              <a:rPr lang="ru-RU" dirty="0"/>
              <a:t>Образец текста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3000" y="12687301"/>
            <a:ext cx="19461161" cy="381602"/>
          </a:xfrm>
          <a:prstGeom prst="rect">
            <a:avLst/>
          </a:prstGeom>
        </p:spPr>
        <p:txBody>
          <a:bodyPr vert="horz" lIns="0" tIns="323984" rIns="91435" bIns="0" rtlCol="0" anchor="b"/>
          <a:lstStyle>
            <a:lvl1pPr algn="l">
              <a:lnSpc>
                <a:spcPts val="3400"/>
              </a:lnSpc>
              <a:defRPr sz="3000" baseline="0">
                <a:solidFill>
                  <a:schemeClr val="tx1"/>
                </a:solidFill>
                <a:latin typeface="Yandex Sans Text Light" panose="02000000000000000000" pitchFamily="2" charset="-52"/>
              </a:defRPr>
            </a:lvl1pPr>
          </a:lstStyle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110702" y="12687301"/>
            <a:ext cx="1144588" cy="381602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r">
              <a:defRPr sz="3000">
                <a:solidFill>
                  <a:schemeClr val="tx1"/>
                </a:solidFill>
                <a:latin typeface="Yandex Sans Text Light" panose="02000000000000000000" pitchFamily="2" charset="-52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1143001" y="762003"/>
            <a:ext cx="22124510" cy="1135062"/>
          </a:xfrm>
          <a:prstGeom prst="rect">
            <a:avLst/>
          </a:prstGeom>
        </p:spPr>
        <p:txBody>
          <a:bodyPr vert="horz" lIns="91435" tIns="45718" rIns="91435" bIns="45718" rtlCol="0" anchor="t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35123250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3" r:id="rId2"/>
    <p:sldLayoutId id="2147483685" r:id="rId3"/>
    <p:sldLayoutId id="2147483711" r:id="rId4"/>
    <p:sldLayoutId id="2147483719" r:id="rId5"/>
    <p:sldLayoutId id="2147483720" r:id="rId6"/>
    <p:sldLayoutId id="2147483714" r:id="rId7"/>
    <p:sldLayoutId id="2147483690" r:id="rId8"/>
    <p:sldLayoutId id="2147483716" r:id="rId9"/>
    <p:sldLayoutId id="2147483733" r:id="rId10"/>
    <p:sldLayoutId id="2147483696" r:id="rId11"/>
    <p:sldLayoutId id="2147483702" r:id="rId12"/>
    <p:sldLayoutId id="2147483701" r:id="rId13"/>
    <p:sldLayoutId id="2147483700" r:id="rId14"/>
    <p:sldLayoutId id="2147483732" r:id="rId15"/>
    <p:sldLayoutId id="2147483699" r:id="rId16"/>
    <p:sldLayoutId id="2147483698" r:id="rId17"/>
    <p:sldLayoutId id="2147483736" r:id="rId18"/>
    <p:sldLayoutId id="2147483737" r:id="rId19"/>
    <p:sldLayoutId id="2147483703" r:id="rId20"/>
    <p:sldLayoutId id="2147483734" r:id="rId21"/>
    <p:sldLayoutId id="2147483705" r:id="rId22"/>
    <p:sldLayoutId id="2147483706" r:id="rId23"/>
    <p:sldLayoutId id="2147483717" r:id="rId24"/>
    <p:sldLayoutId id="2147483691" r:id="rId25"/>
    <p:sldLayoutId id="2147483739" r:id="rId26"/>
  </p:sldLayoutIdLst>
  <p:hf hdr="0" dt="0"/>
  <p:txStyles>
    <p:titleStyle>
      <a:lvl1pPr algn="l" defTabSz="1828619" rtl="0" eaLnBrk="1" latinLnBrk="0" hangingPunct="1">
        <a:lnSpc>
          <a:spcPts val="10000"/>
        </a:lnSpc>
        <a:spcBef>
          <a:spcPct val="0"/>
        </a:spcBef>
        <a:buNone/>
        <a:defRPr sz="8000" kern="1200">
          <a:solidFill>
            <a:schemeClr val="tx1"/>
          </a:solidFill>
          <a:latin typeface="Yandex Sans Text Regular" pitchFamily="2" charset="-52"/>
          <a:ea typeface="+mj-ea"/>
          <a:cs typeface="+mj-cs"/>
        </a:defRPr>
      </a:lvl1pPr>
    </p:titleStyle>
    <p:bodyStyle>
      <a:lvl1pPr marL="0" indent="0" algn="l" defTabSz="1828619" rtl="0" eaLnBrk="1" latinLnBrk="0" hangingPunct="1">
        <a:lnSpc>
          <a:spcPts val="6000"/>
        </a:lnSpc>
        <a:spcBef>
          <a:spcPts val="3000"/>
        </a:spcBef>
        <a:spcAft>
          <a:spcPts val="3000"/>
        </a:spcAft>
        <a:buFontTx/>
        <a:buNone/>
        <a:defRPr sz="4800" kern="1200">
          <a:solidFill>
            <a:schemeClr val="tx1"/>
          </a:solidFill>
          <a:latin typeface="Yandex Sans Text Light" panose="02000000000000000000" pitchFamily="2" charset="-52"/>
          <a:ea typeface="+mn-ea"/>
          <a:cs typeface="+mn-cs"/>
        </a:defRPr>
      </a:lvl1pPr>
      <a:lvl2pPr marL="0" indent="-719964" algn="l" defTabSz="1907905" rtl="0" eaLnBrk="1" latinLnBrk="0" hangingPunct="1">
        <a:lnSpc>
          <a:spcPts val="6000"/>
        </a:lnSpc>
        <a:spcBef>
          <a:spcPts val="0"/>
        </a:spcBef>
        <a:spcAft>
          <a:spcPts val="0"/>
        </a:spcAft>
        <a:buClr>
          <a:schemeClr val="tx2"/>
        </a:buClr>
        <a:buSzPct val="120000"/>
        <a:buFont typeface="Impact" panose="020B0806030902050204" pitchFamily="34" charset="0"/>
        <a:buChar char="▌"/>
        <a:defRPr sz="4800" kern="1200" baseline="0">
          <a:solidFill>
            <a:schemeClr val="tx1"/>
          </a:solidFill>
          <a:latin typeface="Yandex Sans Text Regular" pitchFamily="2" charset="-52"/>
          <a:ea typeface="+mn-ea"/>
          <a:cs typeface="+mn-cs"/>
        </a:defRPr>
      </a:lvl2pPr>
      <a:lvl3pPr marL="1511924" indent="-719964" algn="l" defTabSz="1828619" rtl="0" eaLnBrk="1" latinLnBrk="0" hangingPunct="1">
        <a:lnSpc>
          <a:spcPts val="6000"/>
        </a:lnSpc>
        <a:spcBef>
          <a:spcPts val="3000"/>
        </a:spcBef>
        <a:spcAft>
          <a:spcPts val="0"/>
        </a:spcAft>
        <a:buSzPct val="150000"/>
        <a:buFont typeface="Yandex Sans Text Light" panose="02000000000000000000" pitchFamily="2" charset="-52"/>
        <a:buChar char="›"/>
        <a:defRPr sz="4800" kern="1200">
          <a:solidFill>
            <a:schemeClr val="tx1"/>
          </a:solidFill>
          <a:latin typeface="Yandex Sans Text Light" panose="02000000000000000000" pitchFamily="2" charset="-52"/>
          <a:ea typeface="+mn-ea"/>
          <a:cs typeface="+mn-cs"/>
        </a:defRPr>
      </a:lvl3pPr>
      <a:lvl4pPr marL="1511924" indent="-719964" algn="l" defTabSz="1828619" rtl="0" eaLnBrk="1" latinLnBrk="0" hangingPunct="1">
        <a:lnSpc>
          <a:spcPts val="6000"/>
        </a:lnSpc>
        <a:spcBef>
          <a:spcPts val="3000"/>
        </a:spcBef>
        <a:spcAft>
          <a:spcPts val="0"/>
        </a:spcAft>
        <a:buFont typeface="+mj-lt"/>
        <a:buAutoNum type="arabicPeriod"/>
        <a:defRPr sz="4800" kern="1200">
          <a:solidFill>
            <a:schemeClr val="tx1"/>
          </a:solidFill>
          <a:latin typeface="Yandex Sans Text Light" panose="02000000000000000000" pitchFamily="2" charset="-52"/>
          <a:ea typeface="+mn-ea"/>
          <a:cs typeface="+mn-cs"/>
        </a:defRPr>
      </a:lvl4pPr>
      <a:lvl5pPr marL="0" indent="0" algn="l" defTabSz="1828619" rtl="0" eaLnBrk="1" latinLnBrk="0" hangingPunct="1">
        <a:lnSpc>
          <a:spcPts val="6000"/>
        </a:lnSpc>
        <a:spcBef>
          <a:spcPts val="3000"/>
        </a:spcBef>
        <a:spcAft>
          <a:spcPts val="3000"/>
        </a:spcAft>
        <a:buFontTx/>
        <a:buNone/>
        <a:defRPr sz="4800" kern="1200">
          <a:solidFill>
            <a:schemeClr val="tx1"/>
          </a:solidFill>
          <a:latin typeface="+mn-lt"/>
          <a:ea typeface="+mn-ea"/>
          <a:cs typeface="+mn-cs"/>
        </a:defRPr>
      </a:lvl5pPr>
      <a:lvl6pPr marL="5028699" indent="-457155" algn="l" defTabSz="182861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007" indent="-457155" algn="l" defTabSz="182861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7315" indent="-457155" algn="l" defTabSz="182861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1623" indent="-457155" algn="l" defTabSz="182861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308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619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2927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235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543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5852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160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4468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7680">
          <p15:clr>
            <a:srgbClr val="F26B43"/>
          </p15:clr>
        </p15:guide>
        <p15:guide id="2" pos="7439">
          <p15:clr>
            <a:srgbClr val="F26B43"/>
          </p15:clr>
        </p15:guide>
        <p15:guide id="3" pos="7199">
          <p15:clr>
            <a:srgbClr val="F26B43"/>
          </p15:clr>
        </p15:guide>
        <p15:guide id="4" pos="6958">
          <p15:clr>
            <a:srgbClr val="F26B43"/>
          </p15:clr>
        </p15:guide>
        <p15:guide id="5" pos="6718">
          <p15:clr>
            <a:srgbClr val="F26B43"/>
          </p15:clr>
        </p15:guide>
        <p15:guide id="6" pos="6478">
          <p15:clr>
            <a:srgbClr val="F26B43"/>
          </p15:clr>
        </p15:guide>
        <p15:guide id="7" pos="6237">
          <p15:clr>
            <a:srgbClr val="F26B43"/>
          </p15:clr>
        </p15:guide>
        <p15:guide id="8" pos="5997">
          <p15:clr>
            <a:srgbClr val="F26B43"/>
          </p15:clr>
        </p15:guide>
        <p15:guide id="9" pos="5756">
          <p15:clr>
            <a:srgbClr val="F26B43"/>
          </p15:clr>
        </p15:guide>
        <p15:guide id="10" pos="5516">
          <p15:clr>
            <a:srgbClr val="F26B43"/>
          </p15:clr>
        </p15:guide>
        <p15:guide id="11" pos="5276">
          <p15:clr>
            <a:srgbClr val="F26B43"/>
          </p15:clr>
        </p15:guide>
        <p15:guide id="12" pos="5035">
          <p15:clr>
            <a:srgbClr val="F26B43"/>
          </p15:clr>
        </p15:guide>
        <p15:guide id="13" pos="4555">
          <p15:clr>
            <a:srgbClr val="F26B43"/>
          </p15:clr>
        </p15:guide>
        <p15:guide id="14" pos="4795">
          <p15:clr>
            <a:srgbClr val="F26B43"/>
          </p15:clr>
        </p15:guide>
        <p15:guide id="15" pos="4314">
          <p15:clr>
            <a:srgbClr val="F26B43"/>
          </p15:clr>
        </p15:guide>
        <p15:guide id="16" pos="4074">
          <p15:clr>
            <a:srgbClr val="F26B43"/>
          </p15:clr>
        </p15:guide>
        <p15:guide id="17" pos="3353">
          <p15:clr>
            <a:srgbClr val="F26B43"/>
          </p15:clr>
        </p15:guide>
        <p15:guide id="18" pos="3833">
          <p15:clr>
            <a:srgbClr val="F26B43"/>
          </p15:clr>
        </p15:guide>
        <p15:guide id="19" pos="3112">
          <p15:clr>
            <a:srgbClr val="F26B43"/>
          </p15:clr>
        </p15:guide>
        <p15:guide id="20" pos="2872">
          <p15:clr>
            <a:srgbClr val="F26B43"/>
          </p15:clr>
        </p15:guide>
        <p15:guide id="21" pos="2632">
          <p15:clr>
            <a:srgbClr val="F26B43"/>
          </p15:clr>
        </p15:guide>
        <p15:guide id="23" pos="3593">
          <p15:clr>
            <a:srgbClr val="F26B43"/>
          </p15:clr>
        </p15:guide>
        <p15:guide id="25" pos="7920">
          <p15:clr>
            <a:srgbClr val="F26B43"/>
          </p15:clr>
        </p15:guide>
        <p15:guide id="27" pos="8401">
          <p15:clr>
            <a:srgbClr val="F26B43"/>
          </p15:clr>
        </p15:guide>
        <p15:guide id="28" pos="8641">
          <p15:clr>
            <a:srgbClr val="F26B43"/>
          </p15:clr>
        </p15:guide>
        <p15:guide id="29" pos="8881">
          <p15:clr>
            <a:srgbClr val="F26B43"/>
          </p15:clr>
        </p15:guide>
        <p15:guide id="30" pos="9122">
          <p15:clr>
            <a:srgbClr val="F26B43"/>
          </p15:clr>
        </p15:guide>
        <p15:guide id="31" pos="9362">
          <p15:clr>
            <a:srgbClr val="F26B43"/>
          </p15:clr>
        </p15:guide>
        <p15:guide id="32" pos="9603">
          <p15:clr>
            <a:srgbClr val="F26B43"/>
          </p15:clr>
        </p15:guide>
        <p15:guide id="33" pos="10083">
          <p15:clr>
            <a:srgbClr val="F26B43"/>
          </p15:clr>
        </p15:guide>
        <p15:guide id="34" pos="9843">
          <p15:clr>
            <a:srgbClr val="F26B43"/>
          </p15:clr>
        </p15:guide>
        <p15:guide id="35" pos="10324">
          <p15:clr>
            <a:srgbClr val="F26B43"/>
          </p15:clr>
        </p15:guide>
        <p15:guide id="36" pos="11516">
          <p15:clr>
            <a:srgbClr val="F26B43"/>
          </p15:clr>
        </p15:guide>
        <p15:guide id="37" pos="10804">
          <p15:clr>
            <a:srgbClr val="F26B43"/>
          </p15:clr>
        </p15:guide>
        <p15:guide id="38" pos="10564">
          <p15:clr>
            <a:srgbClr val="F26B43"/>
          </p15:clr>
        </p15:guide>
        <p15:guide id="39" pos="11045">
          <p15:clr>
            <a:srgbClr val="F26B43"/>
          </p15:clr>
        </p15:guide>
        <p15:guide id="40" pos="11285">
          <p15:clr>
            <a:srgbClr val="F26B43"/>
          </p15:clr>
        </p15:guide>
        <p15:guide id="41" pos="11766">
          <p15:clr>
            <a:srgbClr val="F26B43"/>
          </p15:clr>
        </p15:guide>
        <p15:guide id="42" pos="12006">
          <p15:clr>
            <a:srgbClr val="F26B43"/>
          </p15:clr>
        </p15:guide>
        <p15:guide id="43" pos="12487">
          <p15:clr>
            <a:srgbClr val="F26B43"/>
          </p15:clr>
        </p15:guide>
        <p15:guide id="44" pos="12247">
          <p15:clr>
            <a:srgbClr val="F26B43"/>
          </p15:clr>
        </p15:guide>
        <p15:guide id="45" pos="12727">
          <p15:clr>
            <a:srgbClr val="F26B43"/>
          </p15:clr>
        </p15:guide>
        <p15:guide id="46" pos="12968">
          <p15:clr>
            <a:srgbClr val="F26B43"/>
          </p15:clr>
        </p15:guide>
        <p15:guide id="47" pos="13208">
          <p15:clr>
            <a:srgbClr val="F26B43"/>
          </p15:clr>
        </p15:guide>
        <p15:guide id="48" orient="horz" pos="4320">
          <p15:clr>
            <a:srgbClr val="F26B43"/>
          </p15:clr>
        </p15:guide>
        <p15:guide id="49" orient="horz" pos="4080">
          <p15:clr>
            <a:srgbClr val="F26B43"/>
          </p15:clr>
        </p15:guide>
        <p15:guide id="50" orient="horz" pos="3839">
          <p15:clr>
            <a:srgbClr val="F26B43"/>
          </p15:clr>
        </p15:guide>
        <p15:guide id="51" orient="horz" pos="3118">
          <p15:clr>
            <a:srgbClr val="F26B43"/>
          </p15:clr>
        </p15:guide>
        <p15:guide id="52" orient="horz" pos="2878">
          <p15:clr>
            <a:srgbClr val="F26B43"/>
          </p15:clr>
        </p15:guide>
        <p15:guide id="53" orient="horz" pos="2637">
          <p15:clr>
            <a:srgbClr val="F26B43"/>
          </p15:clr>
        </p15:guide>
        <p15:guide id="54" orient="horz" pos="2397">
          <p15:clr>
            <a:srgbClr val="F26B43"/>
          </p15:clr>
        </p15:guide>
        <p15:guide id="55" orient="horz" pos="2157">
          <p15:clr>
            <a:srgbClr val="F26B43"/>
          </p15:clr>
        </p15:guide>
        <p15:guide id="56" orient="horz" pos="1916">
          <p15:clr>
            <a:srgbClr val="F26B43"/>
          </p15:clr>
        </p15:guide>
        <p15:guide id="57" orient="horz" pos="1195">
          <p15:clr>
            <a:srgbClr val="F26B43"/>
          </p15:clr>
        </p15:guide>
        <p15:guide id="58" orient="horz" pos="955">
          <p15:clr>
            <a:srgbClr val="F26B43"/>
          </p15:clr>
        </p15:guide>
        <p15:guide id="59" orient="horz" pos="714">
          <p15:clr>
            <a:srgbClr val="F26B43"/>
          </p15:clr>
        </p15:guide>
        <p15:guide id="62" orient="horz" pos="4560">
          <p15:clr>
            <a:srgbClr val="F26B43"/>
          </p15:clr>
        </p15:guide>
        <p15:guide id="63" orient="horz" pos="4801">
          <p15:clr>
            <a:srgbClr val="F26B43"/>
          </p15:clr>
        </p15:guide>
        <p15:guide id="64" orient="horz" pos="5282">
          <p15:clr>
            <a:srgbClr val="F26B43"/>
          </p15:clr>
        </p15:guide>
        <p15:guide id="65" orient="horz" pos="5522">
          <p15:clr>
            <a:srgbClr val="F26B43"/>
          </p15:clr>
        </p15:guide>
        <p15:guide id="66" orient="horz" pos="5762">
          <p15:clr>
            <a:srgbClr val="F26B43"/>
          </p15:clr>
        </p15:guide>
        <p15:guide id="67" orient="horz" pos="6003">
          <p15:clr>
            <a:srgbClr val="F26B43"/>
          </p15:clr>
        </p15:guide>
        <p15:guide id="68" orient="horz" pos="6243">
          <p15:clr>
            <a:srgbClr val="F26B43"/>
          </p15:clr>
        </p15:guide>
        <p15:guide id="69" orient="horz" pos="6483">
          <p15:clr>
            <a:srgbClr val="F26B43"/>
          </p15:clr>
        </p15:guide>
        <p15:guide id="70" orient="horz" pos="6724">
          <p15:clr>
            <a:srgbClr val="F26B43"/>
          </p15:clr>
        </p15:guide>
        <p15:guide id="71" orient="horz" pos="6964">
          <p15:clr>
            <a:srgbClr val="F26B43"/>
          </p15:clr>
        </p15:guide>
        <p15:guide id="72" orient="horz" pos="7685">
          <p15:clr>
            <a:srgbClr val="F26B43"/>
          </p15:clr>
        </p15:guide>
        <p15:guide id="73" orient="horz" pos="7445">
          <p15:clr>
            <a:srgbClr val="F26B43"/>
          </p15:clr>
        </p15:guide>
        <p15:guide id="74" orient="horz" pos="7205">
          <p15:clr>
            <a:srgbClr val="F26B43"/>
          </p15:clr>
        </p15:guide>
        <p15:guide id="75" pos="8160">
          <p15:clr>
            <a:srgbClr val="F26B43"/>
          </p15:clr>
        </p15:guide>
        <p15:guide id="76" orient="horz" pos="3599">
          <p15:clr>
            <a:srgbClr val="F26B43"/>
          </p15:clr>
        </p15:guide>
        <p15:guide id="77" orient="horz" pos="3358">
          <p15:clr>
            <a:srgbClr val="F26B43"/>
          </p15:clr>
        </p15:guide>
        <p15:guide id="78" orient="horz" pos="5041">
          <p15:clr>
            <a:srgbClr val="F26B43"/>
          </p15:clr>
        </p15:guide>
        <p15:guide id="79" pos="2391">
          <p15:clr>
            <a:srgbClr val="F26B43"/>
          </p15:clr>
        </p15:guide>
        <p15:guide id="80" pos="2151">
          <p15:clr>
            <a:srgbClr val="F26B43"/>
          </p15:clr>
        </p15:guide>
        <p15:guide id="81" pos="1910">
          <p15:clr>
            <a:srgbClr val="F26B43"/>
          </p15:clr>
        </p15:guide>
        <p15:guide id="82" pos="1670">
          <p15:clr>
            <a:srgbClr val="F26B43"/>
          </p15:clr>
        </p15:guide>
        <p15:guide id="83" pos="1430">
          <p15:clr>
            <a:srgbClr val="F26B43"/>
          </p15:clr>
        </p15:guide>
        <p15:guide id="84" pos="1189">
          <p15:clr>
            <a:srgbClr val="F26B43"/>
          </p15:clr>
        </p15:guide>
        <p15:guide id="85" pos="949">
          <p15:clr>
            <a:srgbClr val="F26B43"/>
          </p15:clr>
        </p15:guide>
        <p15:guide id="86" pos="709">
          <p15:clr>
            <a:srgbClr val="F26B43"/>
          </p15:clr>
        </p15:guide>
        <p15:guide id="87" pos="13449">
          <p15:clr>
            <a:srgbClr val="F26B43"/>
          </p15:clr>
        </p15:guide>
        <p15:guide id="88" pos="13689">
          <p15:clr>
            <a:srgbClr val="F26B43"/>
          </p15:clr>
        </p15:guide>
        <p15:guide id="89" pos="13929">
          <p15:clr>
            <a:srgbClr val="F26B43"/>
          </p15:clr>
        </p15:guide>
        <p15:guide id="90" pos="14170">
          <p15:clr>
            <a:srgbClr val="F26B43"/>
          </p15:clr>
        </p15:guide>
        <p15:guide id="91" pos="14410">
          <p15:clr>
            <a:srgbClr val="F26B43"/>
          </p15:clr>
        </p15:guide>
        <p15:guide id="92" pos="14650">
          <p15:clr>
            <a:srgbClr val="F26B43"/>
          </p15:clr>
        </p15:guide>
        <p15:guide id="93" orient="horz" pos="474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8"/>
          <a:srcRect r="3642"/>
          <a:stretch/>
        </p:blipFill>
        <p:spPr>
          <a:xfrm>
            <a:off x="20359315" y="0"/>
            <a:ext cx="4023098" cy="100702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" y="12801600"/>
            <a:ext cx="24382413" cy="914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" y="12668632"/>
            <a:ext cx="24382415" cy="13199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194417" y="573207"/>
            <a:ext cx="20115491" cy="290151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94417" y="3691468"/>
            <a:ext cx="20115491" cy="804672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194418" y="12919571"/>
            <a:ext cx="494422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rgbClr val="FFFFFF"/>
                </a:solidFill>
              </a:defRPr>
            </a:lvl1pPr>
          </a:lstStyle>
          <a:p>
            <a:fld id="{EACFBAFB-39FB-4B0A-9AFB-4D6D645A8BE6}" type="datetimeFigureOut">
              <a:rPr lang="en-CA" smtClean="0"/>
              <a:t>2018-04-06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371890" y="12919571"/>
            <a:ext cx="964498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 cap="all" baseline="0">
                <a:solidFill>
                  <a:srgbClr val="FFFFFF"/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9799628" y="12919571"/>
            <a:ext cx="2623879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100">
                <a:solidFill>
                  <a:srgbClr val="FFFFFF"/>
                </a:solidFill>
              </a:defRPr>
            </a:lvl1pPr>
          </a:lstStyle>
          <a:p>
            <a:fld id="{FEF921BD-4F78-4387-ACBF-F4A0A1250481}" type="slidenum">
              <a:rPr lang="en-CA" smtClean="0"/>
              <a:t>‹#›</a:t>
            </a:fld>
            <a:endParaRPr lang="en-CA"/>
          </a:p>
        </p:txBody>
      </p:sp>
      <p:cxnSp>
        <p:nvCxnSpPr>
          <p:cNvPr id="10" name="Straight Connector 9"/>
          <p:cNvCxnSpPr/>
          <p:nvPr/>
        </p:nvCxnSpPr>
        <p:spPr>
          <a:xfrm>
            <a:off x="2386908" y="3475690"/>
            <a:ext cx="19932623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97206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  <p:sldLayoutId id="2147483742" r:id="rId2"/>
    <p:sldLayoutId id="2147483743" r:id="rId3"/>
    <p:sldLayoutId id="2147483744" r:id="rId4"/>
    <p:sldLayoutId id="2147483745" r:id="rId5"/>
    <p:sldLayoutId id="2147483746" r:id="rId6"/>
    <p:sldLayoutId id="2147483747" r:id="rId7"/>
    <p:sldLayoutId id="2147483748" r:id="rId8"/>
    <p:sldLayoutId id="2147483749" r:id="rId9"/>
    <p:sldLayoutId id="2147483750" r:id="rId10"/>
    <p:sldLayoutId id="2147483751" r:id="rId11"/>
    <p:sldLayoutId id="2147483752" r:id="rId12"/>
    <p:sldLayoutId id="2147483753" r:id="rId13"/>
    <p:sldLayoutId id="2147483754" r:id="rId14"/>
    <p:sldLayoutId id="2147483755" r:id="rId15"/>
    <p:sldLayoutId id="2147483756" r:id="rId16"/>
    <p:sldLayoutId id="2147483757" r:id="rId17"/>
    <p:sldLayoutId id="2147483758" r:id="rId18"/>
    <p:sldLayoutId id="2147483759" r:id="rId19"/>
    <p:sldLayoutId id="2147483760" r:id="rId20"/>
    <p:sldLayoutId id="2147483761" r:id="rId21"/>
    <p:sldLayoutId id="2147483762" r:id="rId22"/>
    <p:sldLayoutId id="2147483763" r:id="rId23"/>
    <p:sldLayoutId id="2147483764" r:id="rId24"/>
    <p:sldLayoutId id="2147483765" r:id="rId25"/>
    <p:sldLayoutId id="2147483766" r:id="rId26"/>
  </p:sldLayoutIdLst>
  <p:timing>
    <p:tnLst>
      <p:par>
        <p:cTn id="1" dur="indefinite" restart="never" nodeType="tmRoot"/>
      </p:par>
    </p:tnLst>
  </p:timing>
  <p:txStyles>
    <p:titleStyle>
      <a:lvl1pPr algn="l" defTabSz="1828709" rtl="0" eaLnBrk="1" latinLnBrk="0" hangingPunct="1">
        <a:lnSpc>
          <a:spcPct val="85000"/>
        </a:lnSpc>
        <a:spcBef>
          <a:spcPct val="0"/>
        </a:spcBef>
        <a:buNone/>
        <a:defRPr sz="9600" kern="1200" spc="-10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182871" indent="-182871" algn="l" defTabSz="1828709" rtl="0" eaLnBrk="1" latinLnBrk="0" hangingPunct="1">
        <a:lnSpc>
          <a:spcPct val="90000"/>
        </a:lnSpc>
        <a:spcBef>
          <a:spcPts val="2400"/>
        </a:spcBef>
        <a:spcAft>
          <a:spcPts val="4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4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68058" indent="-365742" algn="l" defTabSz="1828709" rtl="0" eaLnBrk="1" latinLnBrk="0" hangingPunct="1">
        <a:lnSpc>
          <a:spcPct val="90000"/>
        </a:lnSpc>
        <a:spcBef>
          <a:spcPts val="400"/>
        </a:spcBef>
        <a:spcAft>
          <a:spcPts val="800"/>
        </a:spcAft>
        <a:buClr>
          <a:schemeClr val="accent1"/>
        </a:buClr>
        <a:buFont typeface="Calibri" pitchFamily="34" charset="0"/>
        <a:buChar char="◦"/>
        <a:defRPr sz="3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33799" indent="-365742" algn="l" defTabSz="1828709" rtl="0" eaLnBrk="1" latinLnBrk="0" hangingPunct="1">
        <a:lnSpc>
          <a:spcPct val="90000"/>
        </a:lnSpc>
        <a:spcBef>
          <a:spcPts val="400"/>
        </a:spcBef>
        <a:spcAft>
          <a:spcPts val="800"/>
        </a:spcAft>
        <a:buClr>
          <a:schemeClr val="accent1"/>
        </a:buClr>
        <a:buFont typeface="Calibri" pitchFamily="34" charset="0"/>
        <a:buChar char="◦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499541" indent="-365742" algn="l" defTabSz="1828709" rtl="0" eaLnBrk="1" latinLnBrk="0" hangingPunct="1">
        <a:lnSpc>
          <a:spcPct val="90000"/>
        </a:lnSpc>
        <a:spcBef>
          <a:spcPts val="400"/>
        </a:spcBef>
        <a:spcAft>
          <a:spcPts val="800"/>
        </a:spcAft>
        <a:buClr>
          <a:schemeClr val="accent1"/>
        </a:buClr>
        <a:buFont typeface="Calibri" pitchFamily="34" charset="0"/>
        <a:buChar char="◦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865283" indent="-365742" algn="l" defTabSz="1828709" rtl="0" eaLnBrk="1" latinLnBrk="0" hangingPunct="1">
        <a:lnSpc>
          <a:spcPct val="90000"/>
        </a:lnSpc>
        <a:spcBef>
          <a:spcPts val="400"/>
        </a:spcBef>
        <a:spcAft>
          <a:spcPts val="800"/>
        </a:spcAft>
        <a:buClr>
          <a:schemeClr val="accent1"/>
        </a:buClr>
        <a:buFont typeface="Calibri" pitchFamily="34" charset="0"/>
        <a:buChar char="◦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199890" indent="-457177" algn="l" defTabSz="1828709" rtl="0" eaLnBrk="1" latinLnBrk="0" hangingPunct="1">
        <a:lnSpc>
          <a:spcPct val="90000"/>
        </a:lnSpc>
        <a:spcBef>
          <a:spcPts val="400"/>
        </a:spcBef>
        <a:spcAft>
          <a:spcPts val="800"/>
        </a:spcAft>
        <a:buClr>
          <a:schemeClr val="accent1"/>
        </a:buClr>
        <a:buFont typeface="Calibri" pitchFamily="34" charset="0"/>
        <a:buChar char="◦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599870" indent="-457177" algn="l" defTabSz="1828709" rtl="0" eaLnBrk="1" latinLnBrk="0" hangingPunct="1">
        <a:lnSpc>
          <a:spcPct val="90000"/>
        </a:lnSpc>
        <a:spcBef>
          <a:spcPts val="400"/>
        </a:spcBef>
        <a:spcAft>
          <a:spcPts val="800"/>
        </a:spcAft>
        <a:buClr>
          <a:schemeClr val="accent1"/>
        </a:buClr>
        <a:buFont typeface="Calibri" pitchFamily="34" charset="0"/>
        <a:buChar char="◦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999850" indent="-457177" algn="l" defTabSz="1828709" rtl="0" eaLnBrk="1" latinLnBrk="0" hangingPunct="1">
        <a:lnSpc>
          <a:spcPct val="90000"/>
        </a:lnSpc>
        <a:spcBef>
          <a:spcPts val="400"/>
        </a:spcBef>
        <a:spcAft>
          <a:spcPts val="800"/>
        </a:spcAft>
        <a:buClr>
          <a:schemeClr val="accent1"/>
        </a:buClr>
        <a:buFont typeface="Calibri" pitchFamily="34" charset="0"/>
        <a:buChar char="◦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399830" indent="-457177" algn="l" defTabSz="1828709" rtl="0" eaLnBrk="1" latinLnBrk="0" hangingPunct="1">
        <a:lnSpc>
          <a:spcPct val="90000"/>
        </a:lnSpc>
        <a:spcBef>
          <a:spcPts val="400"/>
        </a:spcBef>
        <a:spcAft>
          <a:spcPts val="800"/>
        </a:spcAft>
        <a:buClr>
          <a:schemeClr val="accent1"/>
        </a:buClr>
        <a:buFont typeface="Calibri" pitchFamily="34" charset="0"/>
        <a:buChar char="◦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354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709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063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417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771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126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480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4834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patterns.yandex-team.ru/presentations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AF6C8C0-C266-5C4E-9046-BB97D282CABE}"/>
              </a:ext>
            </a:extLst>
          </p:cNvPr>
          <p:cNvSpPr txBox="1"/>
          <p:nvPr/>
        </p:nvSpPr>
        <p:spPr>
          <a:xfrm>
            <a:off x="2385392" y="8002800"/>
            <a:ext cx="8395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en-US" sz="3600" baseline="0" dirty="0">
                <a:solidFill>
                  <a:sysClr val="windowText" lastClr="000000"/>
                </a:solidFill>
                <a:hlinkClick r:id="rId3"/>
              </a:rPr>
              <a:t>patterns.yandex-team.ru/presentations</a:t>
            </a:r>
            <a:endParaRPr lang="ru-RU" sz="36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2795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10</a:t>
            </a:fld>
            <a:endParaRPr lang="ru-RU"/>
          </a:p>
        </p:txBody>
      </p:sp>
      <p:pic>
        <p:nvPicPr>
          <p:cNvPr id="5" name="Рисунок 4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" r="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495186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What makes C++ C++?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Chapter 17  - Objects and Classes</a:t>
            </a:r>
          </a:p>
          <a:p>
            <a:r>
              <a:rPr lang="en-CA" dirty="0" smtClean="0"/>
              <a:t>Chapter 20 – Operator Overloading</a:t>
            </a:r>
          </a:p>
          <a:p>
            <a:r>
              <a:rPr lang="en-CA" dirty="0" smtClean="0"/>
              <a:t>Chapter 25 – Using Templates</a:t>
            </a:r>
          </a:p>
          <a:p>
            <a:r>
              <a:rPr lang="en-CA" dirty="0" smtClean="0"/>
              <a:t>Chapter 30 – </a:t>
            </a:r>
            <a:r>
              <a:rPr lang="en-CA" dirty="0" err="1" smtClean="0"/>
              <a:t>const</a:t>
            </a:r>
            <a:endParaRPr lang="en-CA" dirty="0" smtClean="0"/>
          </a:p>
          <a:p>
            <a:r>
              <a:rPr lang="en-CA" dirty="0" smtClean="0"/>
              <a:t>Chapter 40 – Exceptions </a:t>
            </a:r>
          </a:p>
          <a:p>
            <a:r>
              <a:rPr lang="en-CA" dirty="0" smtClean="0"/>
              <a:t>Chapter 50 – The Standard Library</a:t>
            </a:r>
          </a:p>
          <a:p>
            <a:r>
              <a:rPr lang="en-CA" dirty="0" smtClean="0"/>
              <a:t>Chapter 100 - Lambdas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929775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0"/>
          </p:nvPr>
        </p:nvSpPr>
        <p:spPr>
          <a:xfrm>
            <a:off x="1125539" y="3048001"/>
            <a:ext cx="22131336" cy="7250114"/>
          </a:xfrm>
        </p:spPr>
        <p:txBody>
          <a:bodyPr/>
          <a:lstStyle/>
          <a:p>
            <a:r>
              <a:rPr lang="ru-RU" dirty="0" smtClean="0"/>
              <a:t>Мы пали жертвой</a:t>
            </a:r>
            <a:endParaRPr lang="en-US" dirty="0" smtClean="0"/>
          </a:p>
          <a:p>
            <a:r>
              <a:rPr lang="ru-RU" dirty="0" smtClean="0"/>
              <a:t>собственной экспертизы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57817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Объект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55413614"/>
              </p:ext>
            </p:extLst>
          </p:nvPr>
        </p:nvGraphicFramePr>
        <p:xfrm>
          <a:off x="1143000" y="3048000"/>
          <a:ext cx="22112287" cy="8686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53006">
                  <a:extLst>
                    <a:ext uri="{9D8B030D-6E8A-4147-A177-3AD203B41FA5}">
                      <a16:colId xmlns:a16="http://schemas.microsoft.com/office/drawing/2014/main" val="1372886476"/>
                    </a:ext>
                  </a:extLst>
                </a:gridCol>
                <a:gridCol w="6486427">
                  <a:extLst>
                    <a:ext uri="{9D8B030D-6E8A-4147-A177-3AD203B41FA5}">
                      <a16:colId xmlns:a16="http://schemas.microsoft.com/office/drawing/2014/main" val="311049272"/>
                    </a:ext>
                  </a:extLst>
                </a:gridCol>
                <a:gridCol w="6486427">
                  <a:extLst>
                    <a:ext uri="{9D8B030D-6E8A-4147-A177-3AD203B41FA5}">
                      <a16:colId xmlns:a16="http://schemas.microsoft.com/office/drawing/2014/main" val="1815647720"/>
                    </a:ext>
                  </a:extLst>
                </a:gridCol>
                <a:gridCol w="6486427">
                  <a:extLst>
                    <a:ext uri="{9D8B030D-6E8A-4147-A177-3AD203B41FA5}">
                      <a16:colId xmlns:a16="http://schemas.microsoft.com/office/drawing/2014/main" val="32891713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1 курс</a:t>
                      </a:r>
                      <a:endParaRPr lang="ru-RU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2 курс</a:t>
                      </a:r>
                      <a:endParaRPr lang="ru-RU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3 курс</a:t>
                      </a:r>
                      <a:endParaRPr lang="ru-RU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84758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1 неделя</a:t>
                      </a:r>
                      <a:endParaRPr lang="ru-RU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Пространства имён</a:t>
                      </a:r>
                    </a:p>
                    <a:p>
                      <a:pPr algn="ctr"/>
                      <a:r>
                        <a:rPr lang="ru-RU" dirty="0" smtClean="0"/>
                        <a:t>Указатели,</a:t>
                      </a:r>
                      <a:r>
                        <a:rPr lang="ru-RU" baseline="0" dirty="0" smtClean="0"/>
                        <a:t> ссылки</a:t>
                      </a:r>
                    </a:p>
                    <a:p>
                      <a:pPr algn="ctr"/>
                      <a:r>
                        <a:rPr lang="ru-RU" baseline="0" dirty="0" smtClean="0"/>
                        <a:t>Порядок вычисления аргументов функций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Исключения</a:t>
                      </a:r>
                      <a:endParaRPr lang="en-US" dirty="0" smtClean="0"/>
                    </a:p>
                    <a:p>
                      <a:pPr algn="ctr"/>
                      <a:r>
                        <a:rPr lang="ru-RU" dirty="0" smtClean="0"/>
                        <a:t>Гарантии</a:t>
                      </a:r>
                      <a:r>
                        <a:rPr lang="ru-RU" baseline="0" dirty="0" smtClean="0"/>
                        <a:t> при работе с исключениями</a:t>
                      </a:r>
                      <a:endParaRPr lang="ru-RU" dirty="0" smtClean="0"/>
                    </a:p>
                    <a:p>
                      <a:pPr algn="ctr"/>
                      <a:r>
                        <a:rPr lang="en-US" dirty="0" smtClean="0"/>
                        <a:t>RAII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string</a:t>
                      </a:r>
                    </a:p>
                    <a:p>
                      <a:pPr algn="ctr"/>
                      <a:r>
                        <a:rPr lang="en-US" dirty="0" err="1" smtClean="0"/>
                        <a:t>string_view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69358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2 неделя</a:t>
                      </a:r>
                      <a:endParaRPr lang="ru-RU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Создание классов:</a:t>
                      </a:r>
                      <a:r>
                        <a:rPr lang="ru-RU" baseline="0" dirty="0" smtClean="0"/>
                        <a:t> конструкторы, деструкторы, поля, методы</a:t>
                      </a:r>
                      <a:endParaRPr lang="ru-RU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pair, tuple</a:t>
                      </a:r>
                    </a:p>
                    <a:p>
                      <a:pPr algn="ctr"/>
                      <a:r>
                        <a:rPr lang="en-US" dirty="0" smtClean="0"/>
                        <a:t>array, vector</a:t>
                      </a:r>
                    </a:p>
                    <a:p>
                      <a:pPr algn="ctr"/>
                      <a:r>
                        <a:rPr lang="ru-RU" dirty="0" smtClean="0"/>
                        <a:t>Категории</a:t>
                      </a:r>
                      <a:r>
                        <a:rPr lang="ru-RU" baseline="0" dirty="0" smtClean="0"/>
                        <a:t> итераторов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Способы захвата переменных в лямбдах</a:t>
                      </a:r>
                    </a:p>
                    <a:p>
                      <a:pPr algn="ctr"/>
                      <a:r>
                        <a:rPr lang="en-US" dirty="0" err="1" smtClean="0"/>
                        <a:t>std</a:t>
                      </a:r>
                      <a:r>
                        <a:rPr lang="en-US" dirty="0" smtClean="0"/>
                        <a:t>::function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900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3 неделя</a:t>
                      </a:r>
                      <a:endParaRPr lang="ru-RU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Перегрузка функций</a:t>
                      </a:r>
                    </a:p>
                    <a:p>
                      <a:pPr algn="ctr"/>
                      <a:r>
                        <a:rPr lang="ru-RU" dirty="0" smtClean="0"/>
                        <a:t>Перегрузка операторов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deque</a:t>
                      </a:r>
                      <a:r>
                        <a:rPr lang="en-US" dirty="0" smtClean="0"/>
                        <a:t>, list</a:t>
                      </a:r>
                    </a:p>
                    <a:p>
                      <a:pPr algn="ctr"/>
                      <a:r>
                        <a:rPr lang="en-US" dirty="0" smtClean="0"/>
                        <a:t>map, set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Частичная</a:t>
                      </a:r>
                      <a:r>
                        <a:rPr lang="ru-RU" baseline="0" dirty="0" smtClean="0"/>
                        <a:t> специализация шаблонов</a:t>
                      </a:r>
                    </a:p>
                    <a:p>
                      <a:pPr algn="ctr"/>
                      <a:r>
                        <a:rPr lang="en-US" baseline="0" dirty="0" err="1" smtClean="0"/>
                        <a:t>Variadic</a:t>
                      </a:r>
                      <a:r>
                        <a:rPr lang="en-US" baseline="0" dirty="0" smtClean="0"/>
                        <a:t> templates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4053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4 неделя</a:t>
                      </a:r>
                      <a:endParaRPr lang="ru-RU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Создание</a:t>
                      </a:r>
                      <a:r>
                        <a:rPr lang="ru-RU" baseline="0" dirty="0" smtClean="0"/>
                        <a:t> шаблонов</a:t>
                      </a:r>
                    </a:p>
                    <a:p>
                      <a:pPr algn="ctr"/>
                      <a:r>
                        <a:rPr lang="en-US" baseline="0" dirty="0" smtClean="0"/>
                        <a:t>auto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&lt;algorithm&gt;</a:t>
                      </a:r>
                    </a:p>
                    <a:p>
                      <a:pPr algn="ctr"/>
                      <a:r>
                        <a:rPr lang="ru-RU" dirty="0" smtClean="0"/>
                        <a:t>лямбды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&lt;</a:t>
                      </a:r>
                      <a:r>
                        <a:rPr lang="en-US" dirty="0" err="1" smtClean="0"/>
                        <a:t>sstream</a:t>
                      </a:r>
                      <a:r>
                        <a:rPr lang="en-US" dirty="0" smtClean="0"/>
                        <a:t>&gt;</a:t>
                      </a:r>
                    </a:p>
                    <a:p>
                      <a:pPr algn="ctr"/>
                      <a:r>
                        <a:rPr lang="en-US" dirty="0" smtClean="0"/>
                        <a:t>&lt;</a:t>
                      </a:r>
                      <a:r>
                        <a:rPr lang="en-US" dirty="0" err="1" smtClean="0"/>
                        <a:t>fstream</a:t>
                      </a:r>
                      <a:r>
                        <a:rPr lang="en-US" dirty="0" smtClean="0"/>
                        <a:t>&gt;</a:t>
                      </a:r>
                    </a:p>
                    <a:p>
                      <a:pPr algn="ctr"/>
                      <a:r>
                        <a:rPr lang="en-US" dirty="0" err="1" smtClean="0"/>
                        <a:t>unique_ptr</a:t>
                      </a:r>
                      <a:endParaRPr lang="en-US" dirty="0" smtClean="0"/>
                    </a:p>
                    <a:p>
                      <a:pPr algn="ctr"/>
                      <a:r>
                        <a:rPr lang="en-US" baseline="0" dirty="0" err="1" smtClean="0"/>
                        <a:t>shared_ptr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2390498"/>
                  </a:ext>
                </a:extLst>
              </a:tr>
            </a:tbl>
          </a:graphicData>
        </a:graphic>
      </p:graphicFrame>
      <p:sp>
        <p:nvSpPr>
          <p:cNvPr id="17" name="Скругленная прямоугольная выноска 16"/>
          <p:cNvSpPr/>
          <p:nvPr/>
        </p:nvSpPr>
        <p:spPr>
          <a:xfrm>
            <a:off x="4177606" y="3805200"/>
            <a:ext cx="7250807" cy="1908138"/>
          </a:xfrm>
          <a:prstGeom prst="wedgeRoundRectCallout">
            <a:avLst>
              <a:gd name="adj1" fmla="val -11369"/>
              <a:gd name="adj2" fmla="val 272579"/>
              <a:gd name="adj3" fmla="val 16667"/>
            </a:avLst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bg1"/>
                </a:solidFill>
              </a:rPr>
              <a:t>Работа с файлами на 12 неделе!</a:t>
            </a:r>
          </a:p>
          <a:p>
            <a:pPr algn="ctr"/>
            <a:r>
              <a:rPr lang="ru-RU" dirty="0" smtClean="0">
                <a:solidFill>
                  <a:schemeClr val="bg1"/>
                </a:solidFill>
              </a:rPr>
              <a:t>Зато на 4-й все правила вывода типов для </a:t>
            </a:r>
            <a:r>
              <a:rPr lang="en-US" dirty="0" smtClean="0">
                <a:solidFill>
                  <a:schemeClr val="bg1"/>
                </a:solidFill>
              </a:rPr>
              <a:t>auto</a:t>
            </a:r>
            <a:endParaRPr lang="ru-RU" dirty="0" smtClean="0">
              <a:solidFill>
                <a:schemeClr val="bg1"/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Первый подход </a:t>
            </a:r>
            <a:r>
              <a:rPr lang="ru-RU" dirty="0" smtClean="0"/>
              <a:t>к </a:t>
            </a:r>
            <a:r>
              <a:rPr lang="ru-RU" dirty="0"/>
              <a:t>формированию программы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13</a:t>
            </a:fld>
            <a:endParaRPr lang="ru-RU"/>
          </a:p>
        </p:txBody>
      </p:sp>
      <p:sp>
        <p:nvSpPr>
          <p:cNvPr id="3" name="Скругленная прямоугольная выноска 2"/>
          <p:cNvSpPr/>
          <p:nvPr/>
        </p:nvSpPr>
        <p:spPr>
          <a:xfrm>
            <a:off x="13320850" y="3957425"/>
            <a:ext cx="9921600" cy="2900575"/>
          </a:xfrm>
          <a:prstGeom prst="wedgeRoundRectCallout">
            <a:avLst>
              <a:gd name="adj1" fmla="val -47419"/>
              <a:gd name="adj2" fmla="val 106815"/>
              <a:gd name="adj3" fmla="val 16667"/>
            </a:avLst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bg1"/>
                </a:solidFill>
              </a:rPr>
              <a:t>Мы собираемся рассказать людям про </a:t>
            </a:r>
            <a:r>
              <a:rPr lang="en-US" dirty="0" smtClean="0">
                <a:solidFill>
                  <a:schemeClr val="bg1"/>
                </a:solidFill>
              </a:rPr>
              <a:t>map</a:t>
            </a:r>
            <a:r>
              <a:rPr lang="ru-RU" dirty="0" smtClean="0">
                <a:solidFill>
                  <a:schemeClr val="bg1"/>
                </a:solidFill>
              </a:rPr>
              <a:t> </a:t>
            </a:r>
            <a:r>
              <a:rPr lang="ru-RU" dirty="0">
                <a:solidFill>
                  <a:schemeClr val="bg1"/>
                </a:solidFill>
              </a:rPr>
              <a:t>на 7-й неделе изучения С++! Какой </a:t>
            </a:r>
            <a:r>
              <a:rPr lang="ru-RU" dirty="0" err="1">
                <a:solidFill>
                  <a:schemeClr val="bg1"/>
                </a:solidFill>
              </a:rPr>
              <a:t>питонист</a:t>
            </a:r>
            <a:r>
              <a:rPr lang="ru-RU" dirty="0">
                <a:solidFill>
                  <a:schemeClr val="bg1"/>
                </a:solidFill>
              </a:rPr>
              <a:t> будет проходить наш курс, если у нас словарь всплывает через 1,5 месяца?</a:t>
            </a:r>
            <a:endParaRPr lang="ru-RU" dirty="0" smtClean="0">
              <a:solidFill>
                <a:schemeClr val="bg1"/>
              </a:solidFill>
            </a:endParaRPr>
          </a:p>
        </p:txBody>
      </p:sp>
      <p:sp>
        <p:nvSpPr>
          <p:cNvPr id="13" name="Скругленная прямоугольная выноска 12"/>
          <p:cNvSpPr/>
          <p:nvPr/>
        </p:nvSpPr>
        <p:spPr>
          <a:xfrm>
            <a:off x="16388806" y="9910763"/>
            <a:ext cx="6886263" cy="1908138"/>
          </a:xfrm>
          <a:prstGeom prst="wedgeRoundRectCallout">
            <a:avLst>
              <a:gd name="adj1" fmla="val -150535"/>
              <a:gd name="adj2" fmla="val -269910"/>
              <a:gd name="adj3" fmla="val 16667"/>
            </a:avLst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bg1"/>
                </a:solidFill>
              </a:rPr>
              <a:t>Алгоритмы на 8-й неделе!</a:t>
            </a:r>
          </a:p>
          <a:p>
            <a:pPr algn="ctr"/>
            <a:r>
              <a:rPr lang="ru-RU" dirty="0" smtClean="0">
                <a:solidFill>
                  <a:schemeClr val="bg1"/>
                </a:solidFill>
              </a:rPr>
              <a:t>Зато на 1-й сложные нюансы</a:t>
            </a:r>
          </a:p>
        </p:txBody>
      </p:sp>
      <p:sp>
        <p:nvSpPr>
          <p:cNvPr id="15" name="Скругленная прямоугольная выноска 14"/>
          <p:cNvSpPr/>
          <p:nvPr/>
        </p:nvSpPr>
        <p:spPr>
          <a:xfrm>
            <a:off x="16388806" y="9910800"/>
            <a:ext cx="6886263" cy="1908138"/>
          </a:xfrm>
          <a:prstGeom prst="wedgeRoundRectCallout">
            <a:avLst>
              <a:gd name="adj1" fmla="val -71885"/>
              <a:gd name="adj2" fmla="val -46893"/>
              <a:gd name="adj3" fmla="val 16667"/>
            </a:avLst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bg1"/>
                </a:solidFill>
              </a:rPr>
              <a:t>Алгоритмы на 8-й неделе!</a:t>
            </a:r>
          </a:p>
          <a:p>
            <a:pPr algn="ctr"/>
            <a:r>
              <a:rPr lang="ru-RU" dirty="0" smtClean="0">
                <a:solidFill>
                  <a:schemeClr val="bg1"/>
                </a:solidFill>
              </a:rPr>
              <a:t>Зато на 1-й сложные нюансы</a:t>
            </a:r>
          </a:p>
        </p:txBody>
      </p:sp>
      <p:sp>
        <p:nvSpPr>
          <p:cNvPr id="16" name="Скругленная прямоугольная выноска 15"/>
          <p:cNvSpPr/>
          <p:nvPr/>
        </p:nvSpPr>
        <p:spPr>
          <a:xfrm>
            <a:off x="4177606" y="3805275"/>
            <a:ext cx="7250807" cy="1908138"/>
          </a:xfrm>
          <a:prstGeom prst="wedgeRoundRectCallout">
            <a:avLst>
              <a:gd name="adj1" fmla="val 152837"/>
              <a:gd name="adj2" fmla="val 285558"/>
              <a:gd name="adj3" fmla="val 16667"/>
            </a:avLst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bg1"/>
                </a:solidFill>
              </a:rPr>
              <a:t>Работа с файлами на 12 неделе!</a:t>
            </a:r>
          </a:p>
          <a:p>
            <a:pPr algn="ctr"/>
            <a:r>
              <a:rPr lang="ru-RU" dirty="0" smtClean="0">
                <a:solidFill>
                  <a:schemeClr val="bg1"/>
                </a:solidFill>
              </a:rPr>
              <a:t>Зато на 4-й все правила вывода типов для </a:t>
            </a:r>
            <a:r>
              <a:rPr lang="en-US" dirty="0" smtClean="0">
                <a:solidFill>
                  <a:schemeClr val="bg1"/>
                </a:solidFill>
              </a:rPr>
              <a:t>auto</a:t>
            </a:r>
            <a:endParaRPr lang="ru-RU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4540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3" grpId="0" animBg="1"/>
      <p:bldP spid="3" grpId="1" animBg="1"/>
      <p:bldP spid="13" grpId="0" animBg="1"/>
      <p:bldP spid="13" grpId="1" animBg="1"/>
      <p:bldP spid="15" grpId="0" animBg="1"/>
      <p:bldP spid="15" grpId="1" animBg="1"/>
      <p:bldP spid="1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 итоге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r>
              <a:rPr lang="ru-RU" dirty="0" smtClean="0"/>
              <a:t>Через 3 месяца работы,</a:t>
            </a:r>
          </a:p>
          <a:p>
            <a:pPr lvl="2"/>
            <a:r>
              <a:rPr lang="ru-RU" dirty="0" smtClean="0"/>
              <a:t>сняв больше половины первого курса,</a:t>
            </a:r>
          </a:p>
          <a:p>
            <a:pPr lvl="2"/>
            <a:r>
              <a:rPr lang="ru-RU" dirty="0" smtClean="0"/>
              <a:t>в условиях поджимающих сроков</a:t>
            </a:r>
          </a:p>
          <a:p>
            <a:pPr lvl="2"/>
            <a:r>
              <a:rPr lang="ru-RU" dirty="0" smtClean="0"/>
              <a:t>… мы выкинули весь материал на помойку и начали сначала</a:t>
            </a:r>
          </a:p>
          <a:p>
            <a:pPr lvl="2"/>
            <a:endParaRPr lang="ru-RU" dirty="0"/>
          </a:p>
          <a:p>
            <a:pPr lvl="1"/>
            <a:r>
              <a:rPr lang="ru-RU" dirty="0" smtClean="0"/>
              <a:t>И это было лучшее решение!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57389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Забрать с собой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ru-RU" dirty="0" smtClean="0"/>
              <a:t>Как только вы поняли, что у вас получается              , остановитесь </a:t>
            </a:r>
          </a:p>
          <a:p>
            <a:pPr lvl="1"/>
            <a:r>
              <a:rPr lang="ru-RU" dirty="0" smtClean="0"/>
              <a:t>и попробуйте что-то поменять</a:t>
            </a:r>
          </a:p>
          <a:p>
            <a:pPr lvl="1"/>
            <a:endParaRPr lang="ru-RU" dirty="0"/>
          </a:p>
          <a:p>
            <a:pPr lvl="1"/>
            <a:r>
              <a:rPr lang="ru-RU" dirty="0"/>
              <a:t>Для этого нужно обладать мужеством, потому что не все </a:t>
            </a:r>
            <a:r>
              <a:rPr lang="ru-RU" dirty="0" smtClean="0"/>
              <a:t>примут</a:t>
            </a:r>
          </a:p>
          <a:p>
            <a:pPr lvl="1"/>
            <a:r>
              <a:rPr lang="ru-RU" dirty="0" smtClean="0"/>
              <a:t>ваше решение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15</a:t>
            </a:fld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1082" y="4949825"/>
            <a:ext cx="1571625" cy="157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598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Отзыв на «Белый пояс по </a:t>
            </a:r>
            <a:r>
              <a:rPr lang="en-US" dirty="0" smtClean="0"/>
              <a:t>C++</a:t>
            </a:r>
            <a:r>
              <a:rPr lang="ru-RU" dirty="0" smtClean="0"/>
              <a:t>»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ru-RU" dirty="0" smtClean="0"/>
              <a:t>Этот </a:t>
            </a:r>
            <a:r>
              <a:rPr lang="ru-RU" dirty="0"/>
              <a:t>курс показал </a:t>
            </a:r>
            <a:r>
              <a:rPr lang="ru-RU" dirty="0" smtClean="0"/>
              <a:t>мне</a:t>
            </a:r>
            <a:endParaRPr lang="en-US" dirty="0" smtClean="0"/>
          </a:p>
          <a:p>
            <a:r>
              <a:rPr lang="ru-RU" dirty="0" smtClean="0"/>
              <a:t>нормальный </a:t>
            </a:r>
            <a:r>
              <a:rPr lang="ru-RU" dirty="0"/>
              <a:t>C++, а </a:t>
            </a:r>
            <a:r>
              <a:rPr lang="ru-RU" dirty="0" smtClean="0"/>
              <a:t>не</a:t>
            </a:r>
            <a:endParaRPr lang="en-US" dirty="0" smtClean="0"/>
          </a:p>
          <a:p>
            <a:r>
              <a:rPr lang="ru-RU" dirty="0" smtClean="0"/>
              <a:t>тот</a:t>
            </a:r>
            <a:r>
              <a:rPr lang="ru-RU" dirty="0"/>
              <a:t>, которому </a:t>
            </a:r>
            <a:r>
              <a:rPr lang="ru-RU" dirty="0" smtClean="0"/>
              <a:t>меня</a:t>
            </a:r>
            <a:endParaRPr lang="en-US" dirty="0" smtClean="0"/>
          </a:p>
          <a:p>
            <a:r>
              <a:rPr lang="ru-RU" dirty="0" smtClean="0"/>
              <a:t>учили </a:t>
            </a:r>
            <a:r>
              <a:rPr lang="ru-RU" dirty="0"/>
              <a:t>в университете.</a:t>
            </a:r>
          </a:p>
        </p:txBody>
      </p:sp>
    </p:spTree>
    <p:extLst>
      <p:ext uri="{BB962C8B-B14F-4D97-AF65-F5344CB8AC3E}">
        <p14:creationId xmlns:p14="http://schemas.microsoft.com/office/powerpoint/2010/main" val="3041014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Отзыв на «Белый пояс по </a:t>
            </a:r>
            <a:r>
              <a:rPr lang="en-US" dirty="0" smtClean="0"/>
              <a:t>C++</a:t>
            </a:r>
            <a:r>
              <a:rPr lang="ru-RU" dirty="0" smtClean="0"/>
              <a:t>»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ru-RU" dirty="0"/>
              <a:t>Как же у меня </a:t>
            </a:r>
            <a:r>
              <a:rPr lang="ru-RU" dirty="0" smtClean="0"/>
              <a:t>отлегло</a:t>
            </a:r>
          </a:p>
          <a:p>
            <a:r>
              <a:rPr lang="ru-RU" dirty="0" smtClean="0"/>
              <a:t>от </a:t>
            </a:r>
            <a:r>
              <a:rPr lang="ru-RU" dirty="0"/>
              <a:t>сердца, когда понял</a:t>
            </a:r>
            <a:r>
              <a:rPr lang="ru-RU" dirty="0" smtClean="0"/>
              <a:t>,</a:t>
            </a:r>
          </a:p>
          <a:p>
            <a:r>
              <a:rPr lang="ru-RU" dirty="0" smtClean="0"/>
              <a:t>что С</a:t>
            </a:r>
            <a:r>
              <a:rPr lang="ru-RU" dirty="0"/>
              <a:t>++ </a:t>
            </a:r>
            <a:r>
              <a:rPr lang="ru-RU" dirty="0" smtClean="0"/>
              <a:t>—</a:t>
            </a:r>
            <a:r>
              <a:rPr lang="en-US" dirty="0" smtClean="0"/>
              <a:t> </a:t>
            </a:r>
            <a:r>
              <a:rPr lang="ru-RU" dirty="0" smtClean="0"/>
              <a:t>язык очень</a:t>
            </a:r>
          </a:p>
          <a:p>
            <a:r>
              <a:rPr lang="ru-RU" dirty="0" smtClean="0"/>
              <a:t>даже высокого уровня!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17166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Объект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861286"/>
              </p:ext>
            </p:extLst>
          </p:nvPr>
        </p:nvGraphicFramePr>
        <p:xfrm>
          <a:off x="1143000" y="3048000"/>
          <a:ext cx="22131342" cy="9418320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889806">
                  <a:extLst>
                    <a:ext uri="{9D8B030D-6E8A-4147-A177-3AD203B41FA5}">
                      <a16:colId xmlns:a16="http://schemas.microsoft.com/office/drawing/2014/main" val="1331546803"/>
                    </a:ext>
                  </a:extLst>
                </a:gridCol>
                <a:gridCol w="5724000">
                  <a:extLst>
                    <a:ext uri="{9D8B030D-6E8A-4147-A177-3AD203B41FA5}">
                      <a16:colId xmlns:a16="http://schemas.microsoft.com/office/drawing/2014/main" val="592452860"/>
                    </a:ext>
                  </a:extLst>
                </a:gridCol>
                <a:gridCol w="4396768">
                  <a:extLst>
                    <a:ext uri="{9D8B030D-6E8A-4147-A177-3AD203B41FA5}">
                      <a16:colId xmlns:a16="http://schemas.microsoft.com/office/drawing/2014/main" val="2855384874"/>
                    </a:ext>
                  </a:extLst>
                </a:gridCol>
                <a:gridCol w="5524832">
                  <a:extLst>
                    <a:ext uri="{9D8B030D-6E8A-4147-A177-3AD203B41FA5}">
                      <a16:colId xmlns:a16="http://schemas.microsoft.com/office/drawing/2014/main" val="1283034067"/>
                    </a:ext>
                  </a:extLst>
                </a:gridCol>
                <a:gridCol w="4595936">
                  <a:extLst>
                    <a:ext uri="{9D8B030D-6E8A-4147-A177-3AD203B41FA5}">
                      <a16:colId xmlns:a16="http://schemas.microsoft.com/office/drawing/2014/main" val="12073192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Неделя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Белый пояс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Жёлтый пояс</a:t>
                      </a:r>
                      <a:endParaRPr lang="ru-RU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>
                          <a:solidFill>
                            <a:schemeClr val="bg1"/>
                          </a:solidFill>
                        </a:rPr>
                        <a:t>Красный пояс</a:t>
                      </a:r>
                      <a:endParaRPr lang="ru-RU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>
                          <a:solidFill>
                            <a:schemeClr val="bg1"/>
                          </a:solidFill>
                        </a:rPr>
                        <a:t>Коричневый пояс</a:t>
                      </a:r>
                      <a:endParaRPr lang="ru-RU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0718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1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Обзор возможностей</a:t>
                      </a:r>
                      <a:r>
                        <a:rPr lang="ru-RU" baseline="0" dirty="0" smtClean="0"/>
                        <a:t> С++</a:t>
                      </a:r>
                    </a:p>
                    <a:p>
                      <a:pPr algn="ctr"/>
                      <a:r>
                        <a:rPr lang="ru-RU" baseline="0" dirty="0" smtClean="0"/>
                        <a:t>Тестирование и отладка</a:t>
                      </a:r>
                      <a:endParaRPr lang="en-US" baseline="0" dirty="0" smtClean="0"/>
                    </a:p>
                    <a:p>
                      <a:pPr algn="ctr"/>
                      <a:r>
                        <a:rPr lang="en-US" baseline="0" dirty="0" smtClean="0"/>
                        <a:t>if, for, while 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Целые</a:t>
                      </a:r>
                      <a:r>
                        <a:rPr lang="ru-RU" baseline="0" dirty="0" smtClean="0"/>
                        <a:t> типы</a:t>
                      </a:r>
                    </a:p>
                    <a:p>
                      <a:pPr algn="ctr"/>
                      <a:r>
                        <a:rPr lang="en-US" baseline="0" dirty="0" smtClean="0"/>
                        <a:t>pair </a:t>
                      </a:r>
                      <a:r>
                        <a:rPr lang="ru-RU" baseline="0" dirty="0" smtClean="0"/>
                        <a:t>и </a:t>
                      </a:r>
                      <a:r>
                        <a:rPr lang="en-US" baseline="0" dirty="0" smtClean="0"/>
                        <a:t>tuple</a:t>
                      </a:r>
                    </a:p>
                    <a:p>
                      <a:pPr algn="ctr"/>
                      <a:r>
                        <a:rPr lang="ru-RU" baseline="0" dirty="0" smtClean="0"/>
                        <a:t>Шаблоны функций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Введение в макросы</a:t>
                      </a:r>
                    </a:p>
                    <a:p>
                      <a:pPr algn="ctr"/>
                      <a:r>
                        <a:rPr lang="ru-RU" dirty="0" smtClean="0"/>
                        <a:t>Шаблоны классов</a:t>
                      </a:r>
                      <a:endParaRPr lang="en-US" dirty="0" smtClean="0"/>
                    </a:p>
                    <a:p>
                      <a:pPr marL="0" marR="0" lvl="0" indent="0" algn="ctr" defTabSz="182861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 smtClean="0"/>
                        <a:t>Принципы</a:t>
                      </a:r>
                      <a:r>
                        <a:rPr lang="ru-RU" baseline="0" dirty="0" smtClean="0"/>
                        <a:t> оптимизации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82861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 smtClean="0"/>
                        <a:t>Устройство ассоциативных</a:t>
                      </a:r>
                      <a:r>
                        <a:rPr lang="ru-RU" baseline="0" dirty="0" smtClean="0"/>
                        <a:t> </a:t>
                      </a:r>
                      <a:r>
                        <a:rPr lang="ru-RU" dirty="0" smtClean="0"/>
                        <a:t>контейнеров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96644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2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 </a:t>
                      </a:r>
                      <a:r>
                        <a:rPr lang="ru-RU" dirty="0" smtClean="0"/>
                        <a:t>Функции, ссылки, </a:t>
                      </a:r>
                      <a:r>
                        <a:rPr lang="en-US" dirty="0" err="1" smtClean="0"/>
                        <a:t>const</a:t>
                      </a:r>
                      <a:endParaRPr lang="ru-RU" dirty="0" smtClean="0"/>
                    </a:p>
                    <a:p>
                      <a:pPr algn="ctr"/>
                      <a:r>
                        <a:rPr lang="en-US" dirty="0" smtClean="0"/>
                        <a:t>vector, map,</a:t>
                      </a:r>
                      <a:r>
                        <a:rPr lang="en-US" baseline="0" dirty="0" smtClean="0"/>
                        <a:t> set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Юнит-тестирование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aseline="0" dirty="0" smtClean="0"/>
                        <a:t>Сложность алгоритмов</a:t>
                      </a:r>
                      <a:endParaRPr lang="en-US" baseline="0" dirty="0" smtClean="0"/>
                    </a:p>
                    <a:p>
                      <a:pPr marL="0" marR="0" lvl="0" indent="0" algn="ctr" defTabSz="182861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baseline="0" dirty="0" smtClean="0"/>
                        <a:t>Модель памяти</a:t>
                      </a:r>
                      <a:endParaRPr lang="ru-RU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Пространства имён</a:t>
                      </a:r>
                    </a:p>
                    <a:p>
                      <a:pPr algn="ctr"/>
                      <a:r>
                        <a:rPr lang="ru-RU" dirty="0" smtClean="0"/>
                        <a:t>«Умные» указатели</a:t>
                      </a:r>
                    </a:p>
                    <a:p>
                      <a:pPr algn="ctr"/>
                      <a:r>
                        <a:rPr lang="ru-RU" dirty="0" smtClean="0"/>
                        <a:t>Владение</a:t>
                      </a:r>
                      <a:endParaRPr lang="en-US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80264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3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sort, count, </a:t>
                      </a:r>
                      <a:r>
                        <a:rPr lang="en-US" dirty="0" err="1" smtClean="0"/>
                        <a:t>count_if</a:t>
                      </a:r>
                      <a:endParaRPr lang="en-US" dirty="0" smtClean="0"/>
                    </a:p>
                    <a:p>
                      <a:pPr algn="ctr"/>
                      <a:r>
                        <a:rPr lang="ru-RU" dirty="0" smtClean="0"/>
                        <a:t>Лямбды</a:t>
                      </a:r>
                      <a:endParaRPr lang="en-US" dirty="0" smtClean="0"/>
                    </a:p>
                    <a:p>
                      <a:pPr marL="0" marR="0" lvl="0" indent="0" algn="ctr" defTabSz="182861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baseline="0" dirty="0" smtClean="0"/>
                        <a:t>Пользовательские типы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err="1" smtClean="0"/>
                        <a:t>Многофайловые</a:t>
                      </a:r>
                      <a:r>
                        <a:rPr lang="ru-RU" baseline="0" dirty="0" smtClean="0"/>
                        <a:t> проекты</a:t>
                      </a:r>
                    </a:p>
                    <a:p>
                      <a:pPr algn="ctr"/>
                      <a:r>
                        <a:rPr lang="en-US" baseline="0" dirty="0" smtClean="0"/>
                        <a:t>ODR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Move-</a:t>
                      </a:r>
                      <a:r>
                        <a:rPr lang="ru-RU" dirty="0" smtClean="0"/>
                        <a:t>семантика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RAII</a:t>
                      </a:r>
                    </a:p>
                    <a:p>
                      <a:pPr algn="ctr"/>
                      <a:r>
                        <a:rPr lang="en-US" dirty="0" smtClean="0"/>
                        <a:t>exception safety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49443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4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&lt;</a:t>
                      </a:r>
                      <a:r>
                        <a:rPr lang="en-US" dirty="0" err="1" smtClean="0"/>
                        <a:t>fstream</a:t>
                      </a:r>
                      <a:r>
                        <a:rPr lang="en-US" dirty="0" smtClean="0"/>
                        <a:t>&gt;</a:t>
                      </a:r>
                    </a:p>
                    <a:p>
                      <a:pPr algn="ctr"/>
                      <a:r>
                        <a:rPr lang="ru-RU" dirty="0" smtClean="0"/>
                        <a:t>Перегрузка</a:t>
                      </a:r>
                      <a:r>
                        <a:rPr lang="ru-RU" baseline="0" dirty="0" smtClean="0"/>
                        <a:t> операторов</a:t>
                      </a:r>
                    </a:p>
                    <a:p>
                      <a:pPr algn="ctr"/>
                      <a:r>
                        <a:rPr lang="ru-RU" baseline="0" dirty="0" smtClean="0"/>
                        <a:t>Исключения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Итераторы</a:t>
                      </a:r>
                      <a:endParaRPr lang="ru-RU" baseline="0" dirty="0" smtClean="0"/>
                    </a:p>
                    <a:p>
                      <a:pPr algn="ctr"/>
                      <a:r>
                        <a:rPr lang="en-US" dirty="0" smtClean="0"/>
                        <a:t>&lt;algorithm&gt;</a:t>
                      </a:r>
                    </a:p>
                    <a:p>
                      <a:pPr algn="ctr"/>
                      <a:r>
                        <a:rPr lang="en-US" dirty="0" err="1" smtClean="0"/>
                        <a:t>deque</a:t>
                      </a:r>
                      <a:r>
                        <a:rPr lang="en-US" dirty="0" smtClean="0"/>
                        <a:t>, queue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Устройство линейных контейнеров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const</a:t>
                      </a:r>
                      <a:r>
                        <a:rPr lang="en-US" dirty="0" smtClean="0"/>
                        <a:t>-correctness</a:t>
                      </a:r>
                      <a:endParaRPr lang="ru-RU" dirty="0" smtClean="0"/>
                    </a:p>
                    <a:p>
                      <a:pPr algn="ctr"/>
                      <a:r>
                        <a:rPr lang="en-US" dirty="0" smtClean="0"/>
                        <a:t>Compile time</a:t>
                      </a:r>
                      <a:r>
                        <a:rPr lang="en-US" baseline="0" dirty="0" smtClean="0"/>
                        <a:t>  vs runtime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07525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5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Финальный проект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Наследование</a:t>
                      </a:r>
                    </a:p>
                    <a:p>
                      <a:pPr algn="ctr"/>
                      <a:r>
                        <a:rPr lang="ru-RU" dirty="0" smtClean="0"/>
                        <a:t>Полиморфизм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Введение</a:t>
                      </a:r>
                      <a:r>
                        <a:rPr lang="ru-RU" baseline="0" dirty="0" smtClean="0"/>
                        <a:t> в  </a:t>
                      </a:r>
                      <a:r>
                        <a:rPr lang="ru-RU" baseline="0" dirty="0" err="1" smtClean="0"/>
                        <a:t>многопоточность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Финальный проект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18435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6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Финальный проект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Финальный проект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0601987"/>
                  </a:ext>
                </a:extLst>
              </a:tr>
            </a:tbl>
          </a:graphicData>
        </a:graphic>
      </p:graphicFrame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Программа курсов после перезагрузки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18</a:t>
            </a:fld>
            <a:endParaRPr lang="ru-RU"/>
          </a:p>
        </p:txBody>
      </p:sp>
      <p:sp>
        <p:nvSpPr>
          <p:cNvPr id="9" name="Скругленная прямоугольная выноска 8"/>
          <p:cNvSpPr/>
          <p:nvPr/>
        </p:nvSpPr>
        <p:spPr>
          <a:xfrm>
            <a:off x="10282957" y="6476575"/>
            <a:ext cx="8776568" cy="2289600"/>
          </a:xfrm>
          <a:prstGeom prst="wedgeRoundRectCallout">
            <a:avLst>
              <a:gd name="adj1" fmla="val -69721"/>
              <a:gd name="adj2" fmla="val -146402"/>
              <a:gd name="adj3" fmla="val 16667"/>
            </a:avLst>
          </a:prstGeom>
          <a:solidFill>
            <a:schemeClr val="accent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vector </a:t>
            </a:r>
            <a:r>
              <a:rPr lang="ru-RU" dirty="0" smtClean="0">
                <a:solidFill>
                  <a:schemeClr val="tx1"/>
                </a:solidFill>
              </a:rPr>
              <a:t>и </a:t>
            </a:r>
            <a:r>
              <a:rPr lang="en-US" dirty="0" smtClean="0">
                <a:solidFill>
                  <a:schemeClr val="tx1"/>
                </a:solidFill>
              </a:rPr>
              <a:t>map </a:t>
            </a:r>
            <a:r>
              <a:rPr lang="ru-RU" dirty="0" smtClean="0">
                <a:solidFill>
                  <a:schemeClr val="tx1"/>
                </a:solidFill>
              </a:rPr>
              <a:t>появляются во 2-м видео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sort </a:t>
            </a:r>
            <a:r>
              <a:rPr lang="ru-RU" dirty="0" smtClean="0">
                <a:solidFill>
                  <a:schemeClr val="tx1"/>
                </a:solidFill>
              </a:rPr>
              <a:t>и </a:t>
            </a:r>
            <a:r>
              <a:rPr lang="en-US" dirty="0" smtClean="0">
                <a:solidFill>
                  <a:schemeClr val="tx1"/>
                </a:solidFill>
              </a:rPr>
              <a:t>count — </a:t>
            </a:r>
            <a:r>
              <a:rPr lang="ru-RU" dirty="0" smtClean="0">
                <a:solidFill>
                  <a:schemeClr val="tx1"/>
                </a:solidFill>
              </a:rPr>
              <a:t>в 4-м</a:t>
            </a:r>
          </a:p>
        </p:txBody>
      </p:sp>
      <p:grpSp>
        <p:nvGrpSpPr>
          <p:cNvPr id="14" name="Группа 13"/>
          <p:cNvGrpSpPr/>
          <p:nvPr/>
        </p:nvGrpSpPr>
        <p:grpSpPr>
          <a:xfrm>
            <a:off x="8184716" y="5467560"/>
            <a:ext cx="8776568" cy="2289600"/>
            <a:chOff x="8184716" y="5467560"/>
            <a:chExt cx="8776568" cy="2289600"/>
          </a:xfrm>
        </p:grpSpPr>
        <p:sp>
          <p:nvSpPr>
            <p:cNvPr id="10" name="Скругленная прямоугольная выноска 9"/>
            <p:cNvSpPr/>
            <p:nvPr/>
          </p:nvSpPr>
          <p:spPr>
            <a:xfrm>
              <a:off x="8184716" y="5467560"/>
              <a:ext cx="8776568" cy="2289600"/>
            </a:xfrm>
            <a:prstGeom prst="wedgeRoundRectCallout">
              <a:avLst>
                <a:gd name="adj1" fmla="val -66515"/>
                <a:gd name="adj2" fmla="val 180775"/>
                <a:gd name="adj3" fmla="val 16667"/>
              </a:avLst>
            </a:prstGeom>
            <a:solidFill>
              <a:schemeClr val="accent2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 smtClean="0">
                  <a:solidFill>
                    <a:schemeClr val="tx1"/>
                  </a:solidFill>
                </a:rPr>
                <a:t>Каждый курс заканчивается большой практической задачей</a:t>
              </a:r>
            </a:p>
          </p:txBody>
        </p:sp>
        <p:sp>
          <p:nvSpPr>
            <p:cNvPr id="11" name="Скругленная прямоугольная выноска 10"/>
            <p:cNvSpPr/>
            <p:nvPr/>
          </p:nvSpPr>
          <p:spPr>
            <a:xfrm>
              <a:off x="8184716" y="5467560"/>
              <a:ext cx="8776568" cy="2289600"/>
            </a:xfrm>
            <a:prstGeom prst="wedgeRoundRectCallout">
              <a:avLst>
                <a:gd name="adj1" fmla="val -24239"/>
                <a:gd name="adj2" fmla="val 231464"/>
                <a:gd name="adj3" fmla="val 16667"/>
              </a:avLst>
            </a:prstGeom>
            <a:solidFill>
              <a:schemeClr val="accent2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 smtClean="0">
                  <a:solidFill>
                    <a:schemeClr val="tx1"/>
                  </a:solidFill>
                </a:rPr>
                <a:t>Каждый курс заканчивается большой практической задачей</a:t>
              </a:r>
            </a:p>
          </p:txBody>
        </p:sp>
        <p:sp>
          <p:nvSpPr>
            <p:cNvPr id="12" name="Скругленная прямоугольная выноска 11"/>
            <p:cNvSpPr/>
            <p:nvPr/>
          </p:nvSpPr>
          <p:spPr>
            <a:xfrm>
              <a:off x="8184716" y="5467560"/>
              <a:ext cx="8776568" cy="2289600"/>
            </a:xfrm>
            <a:prstGeom prst="wedgeRoundRectCallout">
              <a:avLst>
                <a:gd name="adj1" fmla="val 30859"/>
                <a:gd name="adj2" fmla="val 232232"/>
                <a:gd name="adj3" fmla="val 16667"/>
              </a:avLst>
            </a:prstGeom>
            <a:solidFill>
              <a:schemeClr val="accent2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 smtClean="0">
                  <a:solidFill>
                    <a:schemeClr val="tx1"/>
                  </a:solidFill>
                </a:rPr>
                <a:t>Каждый курс заканчивается большой практической задачей</a:t>
              </a:r>
            </a:p>
          </p:txBody>
        </p:sp>
        <p:sp>
          <p:nvSpPr>
            <p:cNvPr id="13" name="Скругленная прямоугольная выноска 12"/>
            <p:cNvSpPr/>
            <p:nvPr/>
          </p:nvSpPr>
          <p:spPr>
            <a:xfrm>
              <a:off x="8184716" y="5467560"/>
              <a:ext cx="8776568" cy="2289600"/>
            </a:xfrm>
            <a:prstGeom prst="wedgeRoundRectCallout">
              <a:avLst>
                <a:gd name="adj1" fmla="val 84756"/>
                <a:gd name="adj2" fmla="val 182311"/>
                <a:gd name="adj3" fmla="val 16667"/>
              </a:avLst>
            </a:prstGeom>
            <a:solidFill>
              <a:schemeClr val="accent2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 smtClean="0">
                  <a:solidFill>
                    <a:schemeClr val="tx1"/>
                  </a:solidFill>
                </a:rPr>
                <a:t>Каждый курс заканчивается большой практической задачей</a:t>
              </a:r>
            </a:p>
          </p:txBody>
        </p:sp>
      </p:grpSp>
      <p:sp>
        <p:nvSpPr>
          <p:cNvPr id="15" name="Скругленная прямоугольная выноска 14"/>
          <p:cNvSpPr/>
          <p:nvPr/>
        </p:nvSpPr>
        <p:spPr>
          <a:xfrm>
            <a:off x="1315604" y="9031920"/>
            <a:ext cx="8776568" cy="2289600"/>
          </a:xfrm>
          <a:prstGeom prst="wedgeRoundRectCallout">
            <a:avLst>
              <a:gd name="adj1" fmla="val 108482"/>
              <a:gd name="adj2" fmla="val -155554"/>
              <a:gd name="adj3" fmla="val 16667"/>
            </a:avLst>
          </a:prstGeom>
          <a:solidFill>
            <a:schemeClr val="accent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tx1"/>
                </a:solidFill>
              </a:rPr>
              <a:t>Слово «указатель» впервые произносится в третьем курсе</a:t>
            </a:r>
          </a:p>
        </p:txBody>
      </p:sp>
    </p:spTree>
    <p:extLst>
      <p:ext uri="{BB962C8B-B14F-4D97-AF65-F5344CB8AC3E}">
        <p14:creationId xmlns:p14="http://schemas.microsoft.com/office/powerpoint/2010/main" val="1305252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Принципы создания курсов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r>
              <a:rPr lang="ru-RU" dirty="0" smtClean="0"/>
              <a:t>Понятность вместо полноты изложения</a:t>
            </a:r>
          </a:p>
          <a:p>
            <a:pPr lvl="2"/>
            <a:r>
              <a:rPr lang="ru-RU" dirty="0" smtClean="0"/>
              <a:t>Демонстрация проблемы</a:t>
            </a:r>
          </a:p>
          <a:p>
            <a:pPr lvl="2"/>
            <a:r>
              <a:rPr lang="ru-RU" dirty="0" smtClean="0"/>
              <a:t>Практичность</a:t>
            </a:r>
          </a:p>
          <a:p>
            <a:pPr lvl="2"/>
            <a:r>
              <a:rPr lang="ru-RU" dirty="0" smtClean="0"/>
              <a:t>Наглядность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64332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3048000" y="3048000"/>
            <a:ext cx="18683206" cy="7249764"/>
          </a:xfrm>
        </p:spPr>
        <p:txBody>
          <a:bodyPr/>
          <a:lstStyle/>
          <a:p>
            <a:r>
              <a:rPr lang="ru-RU" dirty="0"/>
              <a:t>Как научить языку C++: опыт создания курсов на </a:t>
            </a:r>
            <a:r>
              <a:rPr lang="ru-RU" dirty="0" err="1"/>
              <a:t>Coursera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Илья </a:t>
            </a:r>
            <a:r>
              <a:rPr lang="ru-RU" dirty="0" smtClean="0"/>
              <a:t>Шишков, старший разработчик</a:t>
            </a:r>
            <a:endParaRPr lang="ru-RU" dirty="0"/>
          </a:p>
        </p:txBody>
      </p:sp>
      <p:sp>
        <p:nvSpPr>
          <p:cNvPr id="4" name="Рисунок 3"/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5" name="Рисунок 4"/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1840561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Понятность вместо полноты изложения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71682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Чему хотим научить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43000" y="3048000"/>
            <a:ext cx="22113875" cy="9158288"/>
          </a:xfrm>
        </p:spPr>
        <p:txBody>
          <a:bodyPr/>
          <a:lstStyle/>
          <a:p>
            <a:pPr lvl="1"/>
            <a:r>
              <a:rPr lang="ru-RU" dirty="0">
                <a:solidFill>
                  <a:schemeClr val="bg1">
                    <a:lumMod val="75000"/>
                  </a:schemeClr>
                </a:solidFill>
              </a:rPr>
              <a:t>После прохождения нашей специализации слушатели </a:t>
            </a:r>
            <a:r>
              <a:rPr lang="ru-RU" dirty="0" smtClean="0">
                <a:solidFill>
                  <a:schemeClr val="bg1">
                    <a:lumMod val="75000"/>
                  </a:schemeClr>
                </a:solidFill>
              </a:rPr>
              <a:t>должны уметь:</a:t>
            </a:r>
            <a:endParaRPr lang="ru-RU" dirty="0">
              <a:solidFill>
                <a:schemeClr val="bg1">
                  <a:lumMod val="75000"/>
                </a:schemeClr>
              </a:solidFill>
            </a:endParaRPr>
          </a:p>
          <a:p>
            <a:pPr lvl="2"/>
            <a:r>
              <a:rPr lang="ru-RU" dirty="0" smtClean="0">
                <a:solidFill>
                  <a:schemeClr val="bg1">
                    <a:lumMod val="75000"/>
                  </a:schemeClr>
                </a:solidFill>
              </a:rPr>
              <a:t>самостоятельно 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</a:rPr>
              <a:t>решать практические задачи на языке С</a:t>
            </a:r>
            <a:r>
              <a:rPr lang="ru-RU" dirty="0" smtClean="0">
                <a:solidFill>
                  <a:schemeClr val="bg1">
                    <a:lumMod val="75000"/>
                  </a:schemeClr>
                </a:solidFill>
              </a:rPr>
              <a:t>++</a:t>
            </a:r>
            <a:endParaRPr lang="ru-RU" dirty="0">
              <a:solidFill>
                <a:schemeClr val="bg1">
                  <a:lumMod val="75000"/>
                </a:schemeClr>
              </a:solidFill>
            </a:endParaRPr>
          </a:p>
          <a:p>
            <a:pPr lvl="2"/>
            <a:r>
              <a:rPr lang="ru-RU" dirty="0" smtClean="0">
                <a:solidFill>
                  <a:schemeClr val="bg1">
                    <a:lumMod val="75000"/>
                  </a:schemeClr>
                </a:solidFill>
              </a:rPr>
              <a:t>применять 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</a:rPr>
              <a:t>естественные для С++ идиомы и </a:t>
            </a:r>
            <a:r>
              <a:rPr lang="ru-RU" dirty="0" smtClean="0">
                <a:solidFill>
                  <a:schemeClr val="bg1">
                    <a:lumMod val="75000"/>
                  </a:schemeClr>
                </a:solidFill>
              </a:rPr>
              <a:t>конструкции</a:t>
            </a:r>
            <a:endParaRPr lang="ru-RU" dirty="0">
              <a:solidFill>
                <a:schemeClr val="bg1">
                  <a:lumMod val="75000"/>
                </a:schemeClr>
              </a:solidFill>
            </a:endParaRPr>
          </a:p>
          <a:p>
            <a:pPr lvl="2"/>
            <a:r>
              <a:rPr lang="ru-RU" dirty="0" smtClean="0"/>
              <a:t>самостоятельно </a:t>
            </a:r>
            <a:r>
              <a:rPr lang="ru-RU" dirty="0"/>
              <a:t>находить ответы на свои вопросы и изучать язык </a:t>
            </a:r>
            <a:r>
              <a:rPr lang="ru-RU" dirty="0" smtClean="0"/>
              <a:t>глубже</a:t>
            </a:r>
            <a:endParaRPr lang="ru-RU" dirty="0"/>
          </a:p>
          <a:p>
            <a:pPr lvl="2"/>
            <a:r>
              <a:rPr lang="ru-RU" dirty="0" smtClean="0">
                <a:solidFill>
                  <a:schemeClr val="bg1">
                    <a:lumMod val="75000"/>
                  </a:schemeClr>
                </a:solidFill>
              </a:rPr>
              <a:t>писать 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</a:rPr>
              <a:t>на С++ </a:t>
            </a:r>
            <a:r>
              <a:rPr lang="ru-RU" dirty="0" err="1">
                <a:solidFill>
                  <a:schemeClr val="bg1">
                    <a:lumMod val="75000"/>
                  </a:schemeClr>
                </a:solidFill>
              </a:rPr>
              <a:t>ресурсо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</a:rPr>
              <a:t>-безопасный </a:t>
            </a:r>
            <a:r>
              <a:rPr lang="ru-RU" dirty="0" smtClean="0">
                <a:solidFill>
                  <a:schemeClr val="bg1">
                    <a:lumMod val="75000"/>
                  </a:schemeClr>
                </a:solidFill>
              </a:rPr>
              <a:t>код</a:t>
            </a:r>
            <a:endParaRPr lang="ru-RU" dirty="0">
              <a:solidFill>
                <a:schemeClr val="bg1">
                  <a:lumMod val="75000"/>
                </a:schemeClr>
              </a:solidFill>
            </a:endParaRPr>
          </a:p>
          <a:p>
            <a:pPr lvl="2"/>
            <a:r>
              <a:rPr lang="ru-RU" dirty="0" smtClean="0">
                <a:solidFill>
                  <a:schemeClr val="bg1">
                    <a:lumMod val="75000"/>
                  </a:schemeClr>
                </a:solidFill>
              </a:rPr>
              <a:t>писать 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</a:rPr>
              <a:t>на С++ эффективный код без ущерба для </a:t>
            </a:r>
            <a:r>
              <a:rPr lang="ru-RU" dirty="0" smtClean="0">
                <a:solidFill>
                  <a:schemeClr val="bg1">
                    <a:lumMod val="75000"/>
                  </a:schemeClr>
                </a:solidFill>
              </a:rPr>
              <a:t>его качества</a:t>
            </a:r>
          </a:p>
          <a:p>
            <a:pPr lvl="1"/>
            <a:endParaRPr lang="en-US" dirty="0" smtClean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ru-RU" dirty="0" smtClean="0">
                <a:solidFill>
                  <a:schemeClr val="bg1">
                    <a:lumMod val="75000"/>
                  </a:schemeClr>
                </a:solidFill>
              </a:rPr>
              <a:t>В процессе обучения используем 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C++ 14/17</a:t>
            </a:r>
            <a:endParaRPr lang="ru-RU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88780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Понятность вместо полноты изложения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ru-RU" dirty="0" smtClean="0"/>
              <a:t>Нет цели рассказать весь </a:t>
            </a:r>
            <a:r>
              <a:rPr lang="en-US" dirty="0" smtClean="0"/>
              <a:t>C++</a:t>
            </a:r>
          </a:p>
          <a:p>
            <a:pPr lvl="1"/>
            <a:endParaRPr lang="en-US" dirty="0"/>
          </a:p>
          <a:p>
            <a:pPr lvl="1"/>
            <a:r>
              <a:rPr lang="ru-RU" dirty="0" smtClean="0"/>
              <a:t>Если сразу рассказать всё, б</a:t>
            </a:r>
            <a:r>
              <a:rPr lang="ru-RU" i="1" dirty="0" smtClean="0"/>
              <a:t>о</a:t>
            </a:r>
            <a:r>
              <a:rPr lang="ru-RU" dirty="0" smtClean="0"/>
              <a:t>льшая часть просто вылетит</a:t>
            </a:r>
          </a:p>
          <a:p>
            <a:pPr lvl="1"/>
            <a:r>
              <a:rPr lang="ru-RU" dirty="0" smtClean="0"/>
              <a:t>из головы</a:t>
            </a:r>
          </a:p>
          <a:p>
            <a:pPr lvl="1"/>
            <a:endParaRPr lang="ru-RU" dirty="0"/>
          </a:p>
          <a:p>
            <a:pPr lvl="1"/>
            <a:r>
              <a:rPr lang="ru-RU" dirty="0" smtClean="0"/>
              <a:t>На усвоение всего материала требуется значительное время</a:t>
            </a:r>
          </a:p>
          <a:p>
            <a:pPr lvl="1"/>
            <a:endParaRPr lang="ru-RU" dirty="0"/>
          </a:p>
          <a:p>
            <a:pPr lvl="1"/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3323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Bjarne </a:t>
            </a:r>
            <a:r>
              <a:rPr lang="en-US" b="1" dirty="0" err="1"/>
              <a:t>Stroustrup</a:t>
            </a:r>
            <a:endParaRPr lang="en-US" b="1" dirty="0"/>
          </a:p>
          <a:p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en-US" dirty="0"/>
              <a:t>The purpose of </a:t>
            </a:r>
            <a:r>
              <a:rPr lang="en-US" dirty="0" smtClean="0"/>
              <a:t>good</a:t>
            </a:r>
          </a:p>
          <a:p>
            <a:r>
              <a:rPr lang="en-US" dirty="0" smtClean="0"/>
              <a:t>teaching </a:t>
            </a:r>
            <a:r>
              <a:rPr lang="en-US" dirty="0"/>
              <a:t>is getting </a:t>
            </a:r>
            <a:r>
              <a:rPr lang="en-US" dirty="0" smtClean="0"/>
              <a:t>ideas</a:t>
            </a:r>
          </a:p>
          <a:p>
            <a:r>
              <a:rPr lang="en-US" dirty="0" smtClean="0"/>
              <a:t>into </a:t>
            </a:r>
            <a:r>
              <a:rPr lang="en-US" dirty="0"/>
              <a:t>people's </a:t>
            </a:r>
            <a:r>
              <a:rPr lang="en-US" dirty="0" smtClean="0"/>
              <a:t>heads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88603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Наглядная демонстрация</a:t>
            </a:r>
            <a:endParaRPr lang="ru-RU" dirty="0"/>
          </a:p>
        </p:txBody>
      </p:sp>
      <p:pic>
        <p:nvPicPr>
          <p:cNvPr id="6" name="Лью воду">
            <a:hlinkClick r:id="" action="ppaction://media"/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4290" end="5236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33675" y="3048000"/>
            <a:ext cx="16281400" cy="9158288"/>
          </a:xfrm>
        </p:spPr>
      </p:pic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8239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Примеры применения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43000" y="3048000"/>
            <a:ext cx="22112290" cy="9158288"/>
          </a:xfrm>
        </p:spPr>
        <p:txBody>
          <a:bodyPr/>
          <a:lstStyle/>
          <a:p>
            <a:pPr lvl="1"/>
            <a:r>
              <a:rPr lang="ru-RU" dirty="0" smtClean="0"/>
              <a:t>В наших курсах</a:t>
            </a:r>
          </a:p>
          <a:p>
            <a:pPr lvl="2"/>
            <a:r>
              <a:rPr lang="ru-RU" dirty="0" smtClean="0"/>
              <a:t>Мы не затрагиваем скорость работы программ до третьего курса</a:t>
            </a:r>
          </a:p>
          <a:p>
            <a:pPr lvl="2"/>
            <a:r>
              <a:rPr lang="ru-RU" dirty="0" smtClean="0"/>
              <a:t>Используем </a:t>
            </a:r>
            <a:r>
              <a:rPr lang="en-US" dirty="0" smtClean="0">
                <a:solidFill>
                  <a:srgbClr val="9100DC"/>
                </a:solidFill>
                <a:latin typeface="Consolas" panose="020B0609020204030204" pitchFamily="49" charset="0"/>
              </a:rPr>
              <a:t>using namespace</a:t>
            </a:r>
            <a:r>
              <a:rPr lang="en-US" dirty="0" smtClean="0">
                <a:latin typeface="Consolas" panose="020B0609020204030204" pitchFamily="49" charset="0"/>
              </a:rPr>
              <a:t> </a:t>
            </a:r>
            <a:r>
              <a:rPr lang="en-US" dirty="0" err="1" smtClean="0">
                <a:latin typeface="Consolas" panose="020B0609020204030204" pitchFamily="49" charset="0"/>
              </a:rPr>
              <a:t>std</a:t>
            </a:r>
            <a:r>
              <a:rPr lang="en-US" dirty="0" smtClean="0"/>
              <a:t> </a:t>
            </a:r>
            <a:r>
              <a:rPr lang="ru-RU" dirty="0" smtClean="0"/>
              <a:t>до четвёртого курса даже в заголовочных файлах</a:t>
            </a:r>
          </a:p>
          <a:p>
            <a:pPr lvl="1"/>
            <a:endParaRPr lang="ru-RU" dirty="0" smtClean="0"/>
          </a:p>
          <a:p>
            <a:pPr lvl="1"/>
            <a:r>
              <a:rPr lang="ru-RU" dirty="0" smtClean="0"/>
              <a:t>На практике</a:t>
            </a:r>
          </a:p>
          <a:p>
            <a:pPr lvl="2"/>
            <a:r>
              <a:rPr lang="ru-RU" dirty="0" smtClean="0"/>
              <a:t>Не рассказываем новому сотруднику всё о нашем проекте в первый рабочий день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94499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3048000" y="3048000"/>
            <a:ext cx="18683288" cy="7249764"/>
          </a:xfrm>
        </p:spPr>
        <p:txBody>
          <a:bodyPr/>
          <a:lstStyle/>
          <a:p>
            <a:r>
              <a:rPr lang="ru-RU" dirty="0" smtClean="0"/>
              <a:t>Демонстрация проблемы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99405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Изучение нового похоже на сборку </a:t>
            </a:r>
            <a:r>
              <a:rPr lang="ru-RU" dirty="0" err="1" smtClean="0"/>
              <a:t>пазла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27</a:t>
            </a:fld>
            <a:endParaRPr lang="ru-RU"/>
          </a:p>
        </p:txBody>
      </p:sp>
      <p:pic>
        <p:nvPicPr>
          <p:cNvPr id="23" name="Объект 2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2389" y="3041645"/>
            <a:ext cx="13103469" cy="9084125"/>
          </a:xfrm>
        </p:spPr>
      </p:pic>
      <p:pic>
        <p:nvPicPr>
          <p:cNvPr id="24" name="Рисунок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035" y="6907911"/>
            <a:ext cx="3410353" cy="2314168"/>
          </a:xfrm>
          <a:prstGeom prst="rect">
            <a:avLst/>
          </a:prstGeom>
        </p:spPr>
      </p:pic>
      <p:pic>
        <p:nvPicPr>
          <p:cNvPr id="25" name="Рисунок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4825" y="8308546"/>
            <a:ext cx="2841961" cy="3085558"/>
          </a:xfrm>
          <a:prstGeom prst="rect">
            <a:avLst/>
          </a:prstGeom>
        </p:spPr>
      </p:pic>
      <p:pic>
        <p:nvPicPr>
          <p:cNvPr id="26" name="Рисунок 2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6778" y="5196518"/>
            <a:ext cx="2953609" cy="2435966"/>
          </a:xfrm>
          <a:prstGeom prst="rect">
            <a:avLst/>
          </a:prstGeom>
        </p:spPr>
      </p:pic>
      <p:pic>
        <p:nvPicPr>
          <p:cNvPr id="27" name="Рисунок 2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39171" y="9136600"/>
            <a:ext cx="2730313" cy="2984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397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Изучение нового похоже на сборку </a:t>
            </a:r>
            <a:r>
              <a:rPr lang="ru-RU" dirty="0" err="1"/>
              <a:t>пазла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28</a:t>
            </a:fld>
            <a:endParaRPr lang="ru-RU"/>
          </a:p>
        </p:txBody>
      </p:sp>
      <p:pic>
        <p:nvPicPr>
          <p:cNvPr id="10" name="Объект 9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4097" y="3041652"/>
            <a:ext cx="13154219" cy="9165323"/>
          </a:xfr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7783" y="6822857"/>
            <a:ext cx="3410353" cy="2324318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2063" y="8910476"/>
            <a:ext cx="2852111" cy="3085558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1562" y="7567762"/>
            <a:ext cx="3461102" cy="2740462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3941" y="9680893"/>
            <a:ext cx="2933309" cy="2486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374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Ссылки в </a:t>
            </a:r>
            <a:r>
              <a:rPr lang="en-US" dirty="0" smtClean="0"/>
              <a:t>C++. </a:t>
            </a:r>
            <a:r>
              <a:rPr lang="ru-RU" dirty="0" smtClean="0"/>
              <a:t>Вариант</a:t>
            </a:r>
            <a:r>
              <a:rPr lang="en-US" dirty="0" smtClean="0"/>
              <a:t> 1</a:t>
            </a:r>
            <a:endParaRPr lang="ru-RU" dirty="0"/>
          </a:p>
        </p:txBody>
      </p:sp>
      <p:sp>
        <p:nvSpPr>
          <p:cNvPr id="7" name="Объект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ru-RU" dirty="0" smtClean="0"/>
              <a:t>Ссылка является альтернативным именем объекта. Ссылки чаще</a:t>
            </a:r>
          </a:p>
          <a:p>
            <a:pPr lvl="1"/>
            <a:r>
              <a:rPr lang="ru-RU" dirty="0" smtClean="0"/>
              <a:t>всего используются для указания аргументов функций и</a:t>
            </a:r>
          </a:p>
          <a:p>
            <a:pPr lvl="1"/>
            <a:r>
              <a:rPr lang="ru-RU" dirty="0" smtClean="0"/>
              <a:t>возвращаемых значений вообще, и при перегрузке операторов</a:t>
            </a:r>
          </a:p>
          <a:p>
            <a:pPr lvl="1"/>
            <a:r>
              <a:rPr lang="ru-RU" dirty="0" smtClean="0"/>
              <a:t>в частности</a:t>
            </a:r>
          </a:p>
          <a:p>
            <a:pPr lvl="1"/>
            <a:endParaRPr lang="ru-RU" dirty="0"/>
          </a:p>
          <a:p>
            <a:pPr lvl="1"/>
            <a:r>
              <a:rPr lang="ru-RU" dirty="0" smtClean="0"/>
              <a:t>Запись </a:t>
            </a:r>
            <a:r>
              <a:rPr lang="en-US" dirty="0" smtClean="0"/>
              <a:t>X&amp;</a:t>
            </a:r>
            <a:r>
              <a:rPr lang="ru-RU" dirty="0" smtClean="0"/>
              <a:t> означает </a:t>
            </a:r>
            <a:r>
              <a:rPr lang="ru-RU" i="1" dirty="0" smtClean="0"/>
              <a:t>ссылку на </a:t>
            </a:r>
            <a:r>
              <a:rPr lang="en-US" i="1" dirty="0" smtClean="0"/>
              <a:t>X</a:t>
            </a:r>
            <a:r>
              <a:rPr lang="ru-RU" i="1" dirty="0" smtClean="0"/>
              <a:t>. </a:t>
            </a:r>
            <a:r>
              <a:rPr lang="ru-RU" dirty="0" smtClean="0"/>
              <a:t>Например</a:t>
            </a:r>
            <a:endParaRPr lang="en-US" dirty="0"/>
          </a:p>
          <a:p>
            <a:r>
              <a:rPr lang="ru-RU" altLang="ru-RU" dirty="0" err="1">
                <a:solidFill>
                  <a:srgbClr val="9100DC"/>
                </a:solidFill>
                <a:latin typeface="Consolas" panose="020B0609020204030204" pitchFamily="49" charset="0"/>
              </a:rPr>
              <a:t>int</a:t>
            </a:r>
            <a:r>
              <a:rPr lang="ru-RU" altLang="ru-RU" dirty="0">
                <a:solidFill>
                  <a:srgbClr val="9100DC"/>
                </a:solidFill>
                <a:latin typeface="Consolas" panose="020B0609020204030204" pitchFamily="49" charset="0"/>
              </a:rPr>
              <a:t> </a:t>
            </a: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i = </a:t>
            </a:r>
            <a:r>
              <a:rPr lang="ru-RU" altLang="ru-RU" dirty="0">
                <a:solidFill>
                  <a:srgbClr val="FFAA00"/>
                </a:solidFill>
                <a:latin typeface="Consolas" panose="020B0609020204030204" pitchFamily="49" charset="0"/>
              </a:rPr>
              <a:t>1</a:t>
            </a: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b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dirty="0" err="1">
                <a:solidFill>
                  <a:srgbClr val="9100DC"/>
                </a:solidFill>
                <a:latin typeface="Consolas" panose="020B0609020204030204" pitchFamily="49" charset="0"/>
              </a:rPr>
              <a:t>int</a:t>
            </a: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&amp; r = i;</a:t>
            </a:r>
            <a:b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dirty="0" err="1">
                <a:solidFill>
                  <a:srgbClr val="9100DC"/>
                </a:solidFill>
                <a:latin typeface="Consolas" panose="020B0609020204030204" pitchFamily="49" charset="0"/>
              </a:rPr>
              <a:t>int</a:t>
            </a:r>
            <a:r>
              <a:rPr lang="ru-RU" altLang="ru-RU" dirty="0">
                <a:solidFill>
                  <a:srgbClr val="9100DC"/>
                </a:solidFill>
                <a:latin typeface="Consolas" panose="020B0609020204030204" pitchFamily="49" charset="0"/>
              </a:rPr>
              <a:t> </a:t>
            </a: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x = r;</a:t>
            </a:r>
            <a:b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r = </a:t>
            </a:r>
            <a:r>
              <a:rPr lang="ru-RU" altLang="ru-RU" dirty="0">
                <a:solidFill>
                  <a:srgbClr val="FFAA00"/>
                </a:solidFill>
                <a:latin typeface="Consolas" panose="020B0609020204030204" pitchFamily="49" charset="0"/>
              </a:rPr>
              <a:t>2</a:t>
            </a:r>
            <a:r>
              <a:rPr lang="ru-RU" altLang="ru-RU" dirty="0" smtClean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ru-RU" altLang="ru-RU" sz="8800" dirty="0">
              <a:latin typeface="Arial" panose="020B0604020202020204" pitchFamily="34" charset="0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29</a:t>
            </a:fld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51350" y="6130063"/>
            <a:ext cx="6106256" cy="6070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649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4" name="Рисунок 3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" r="3"/>
          <a:stretch>
            <a:fillRect/>
          </a:stretch>
        </p:blipFill>
        <p:spPr/>
      </p:pic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22665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Ссылки в </a:t>
            </a:r>
            <a:r>
              <a:rPr lang="en-US" dirty="0" smtClean="0"/>
              <a:t>C++. </a:t>
            </a:r>
            <a:r>
              <a:rPr lang="ru-RU" dirty="0" smtClean="0"/>
              <a:t>Вариант 2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ru-RU" dirty="0" smtClean="0"/>
              <a:t>Научили писать функции</a:t>
            </a:r>
          </a:p>
          <a:p>
            <a:pPr lvl="1"/>
            <a:endParaRPr lang="ru-RU" dirty="0"/>
          </a:p>
          <a:p>
            <a:pPr lvl="1"/>
            <a:r>
              <a:rPr lang="ru-RU" dirty="0" smtClean="0"/>
              <a:t>Объяснили, что параметры передаются по значению</a:t>
            </a:r>
          </a:p>
          <a:p>
            <a:pPr lvl="1"/>
            <a:endParaRPr lang="ru-RU" dirty="0"/>
          </a:p>
          <a:p>
            <a:pPr lvl="1"/>
            <a:r>
              <a:rPr lang="ru-RU" dirty="0" smtClean="0"/>
              <a:t>Проблема: как написать функцию </a:t>
            </a:r>
            <a:r>
              <a:rPr lang="en-US" dirty="0" smtClean="0">
                <a:latin typeface="Consolas" panose="020B0609020204030204" pitchFamily="49" charset="0"/>
              </a:rPr>
              <a:t>swap(x, y)</a:t>
            </a:r>
            <a:r>
              <a:rPr lang="en-US" dirty="0" smtClean="0"/>
              <a:t>?</a:t>
            </a:r>
          </a:p>
          <a:p>
            <a:pPr lvl="1"/>
            <a:endParaRPr lang="en-US" dirty="0"/>
          </a:p>
          <a:p>
            <a:pPr lvl="1"/>
            <a:r>
              <a:rPr lang="ru-RU" smtClean="0"/>
              <a:t>Решение — </a:t>
            </a:r>
            <a:r>
              <a:rPr lang="ru-RU" dirty="0" smtClean="0"/>
              <a:t>принимать параметры по ссылке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30</a:t>
            </a:fld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88807" y="7028462"/>
            <a:ext cx="6868800" cy="5175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736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Состав специализации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1" name="Объект 10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806" y="4158000"/>
            <a:ext cx="2311800" cy="5400000"/>
          </a:xfr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806" y="4158000"/>
            <a:ext cx="2966400" cy="5400000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8406" y="4158000"/>
            <a:ext cx="4231500" cy="5400000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3809" y="4158000"/>
            <a:ext cx="2956650" cy="5400000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14906" y="4158000"/>
            <a:ext cx="4742700" cy="5400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43000" y="10406286"/>
            <a:ext cx="251543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4800" dirty="0" smtClean="0">
                <a:solidFill>
                  <a:sysClr val="windowText" lastClr="000000"/>
                </a:solidFill>
              </a:rPr>
              <a:t>Рейтинг</a:t>
            </a:r>
          </a:p>
          <a:p>
            <a:pPr algn="ctr"/>
            <a:r>
              <a:rPr lang="en-US" sz="4800" dirty="0" smtClean="0">
                <a:solidFill>
                  <a:sysClr val="windowText" lastClr="000000"/>
                </a:solidFill>
              </a:rPr>
              <a:t>4.8/5</a:t>
            </a:r>
            <a:endParaRPr lang="ru-RU" sz="4800" dirty="0" err="1" smtClean="0">
              <a:solidFill>
                <a:sysClr val="windowText" lastClr="00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391774" y="10406286"/>
            <a:ext cx="251543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4800" dirty="0" smtClean="0">
                <a:solidFill>
                  <a:sysClr val="windowText" lastClr="000000"/>
                </a:solidFill>
              </a:rPr>
              <a:t>Рейтинг</a:t>
            </a:r>
          </a:p>
          <a:p>
            <a:pPr algn="ctr"/>
            <a:r>
              <a:rPr lang="en-US" sz="4800" dirty="0" smtClean="0">
                <a:solidFill>
                  <a:sysClr val="windowText" lastClr="000000"/>
                </a:solidFill>
              </a:rPr>
              <a:t>4.95/5</a:t>
            </a:r>
            <a:endParaRPr lang="ru-RU" sz="4800" dirty="0" err="1" smtClean="0">
              <a:solidFill>
                <a:sysClr val="windowText" lastClr="000000"/>
              </a:solidFill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95235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0"/>
                            </p:stCondLst>
                            <p:childTnLst>
                              <p:par>
                                <p:cTn id="22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600"/>
                            </p:stCondLst>
                            <p:childTnLst>
                              <p:par>
                                <p:cTn id="27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4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"/>
                                      </p:to>
                                    </p:set>
                                    <p:animEffect filter="image" prLst="opacity: 0.2">
                                      <p:cBhvr rctx="IE">
                                        <p:cTn id="35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7" dur="indefinit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"/>
                                      </p:to>
                                    </p:set>
                                    <p:animEffect filter="image" prLst="opacity: 0.2">
                                      <p:cBhvr rctx="IE">
                                        <p:cTn id="38" dur="indefinite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0" dur="indefinit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"/>
                                      </p:to>
                                    </p:set>
                                    <p:animEffect filter="image" prLst="opacity: 0.2">
                                      <p:cBhvr rctx="IE">
                                        <p:cTn id="41" dur="indefinite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Целевая аудитория специализации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43000" y="3048000"/>
            <a:ext cx="22113875" cy="9158288"/>
          </a:xfrm>
        </p:spPr>
        <p:txBody>
          <a:bodyPr/>
          <a:lstStyle/>
          <a:p>
            <a:pPr lvl="1"/>
            <a:r>
              <a:rPr lang="ru-RU" dirty="0" smtClean="0"/>
              <a:t>Люди, владеющие любым языком программирования</a:t>
            </a:r>
            <a:endParaRPr lang="ru-RU" dirty="0"/>
          </a:p>
          <a:p>
            <a:pPr lvl="2"/>
            <a:r>
              <a:rPr lang="ru-RU" dirty="0" smtClean="0"/>
              <a:t>надо знать, что такое переменные, условный оператор и циклы</a:t>
            </a:r>
          </a:p>
          <a:p>
            <a:pPr lvl="2"/>
            <a:r>
              <a:rPr lang="ru-RU" dirty="0" smtClean="0"/>
              <a:t>иметь представление о классах, инкапсуляции, наследовании и полиморфизме</a:t>
            </a:r>
          </a:p>
          <a:p>
            <a:pPr lvl="2"/>
            <a:r>
              <a:rPr lang="ru-RU" dirty="0" smtClean="0"/>
              <a:t>знать базовые алгоритмы и структуры данных: </a:t>
            </a:r>
            <a:r>
              <a:rPr lang="ru-RU" dirty="0"/>
              <a:t>сортировка, поиск, массив, словарь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54901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Чему хотим научить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43000" y="3048000"/>
            <a:ext cx="22113875" cy="9158288"/>
          </a:xfrm>
        </p:spPr>
        <p:txBody>
          <a:bodyPr/>
          <a:lstStyle/>
          <a:p>
            <a:pPr lvl="1"/>
            <a:r>
              <a:rPr lang="ru-RU" dirty="0"/>
              <a:t>После прохождения нашей специализации слушатели </a:t>
            </a:r>
            <a:r>
              <a:rPr lang="ru-RU" dirty="0" smtClean="0"/>
              <a:t>должны уметь:</a:t>
            </a:r>
            <a:endParaRPr lang="ru-RU" dirty="0"/>
          </a:p>
          <a:p>
            <a:pPr lvl="2"/>
            <a:r>
              <a:rPr lang="ru-RU" dirty="0" smtClean="0"/>
              <a:t>самостоятельно </a:t>
            </a:r>
            <a:r>
              <a:rPr lang="ru-RU" dirty="0"/>
              <a:t>решать практические задачи на языке С</a:t>
            </a:r>
            <a:r>
              <a:rPr lang="ru-RU" dirty="0" smtClean="0"/>
              <a:t>++</a:t>
            </a:r>
            <a:endParaRPr lang="ru-RU" dirty="0"/>
          </a:p>
          <a:p>
            <a:pPr lvl="2"/>
            <a:r>
              <a:rPr lang="ru-RU" dirty="0" smtClean="0"/>
              <a:t>применять </a:t>
            </a:r>
            <a:r>
              <a:rPr lang="ru-RU" dirty="0"/>
              <a:t>естественные для С++ идиомы и </a:t>
            </a:r>
            <a:r>
              <a:rPr lang="ru-RU" dirty="0" smtClean="0"/>
              <a:t>конструкции</a:t>
            </a:r>
            <a:endParaRPr lang="ru-RU" dirty="0"/>
          </a:p>
          <a:p>
            <a:pPr lvl="2"/>
            <a:r>
              <a:rPr lang="ru-RU" dirty="0" smtClean="0"/>
              <a:t>самостоятельно </a:t>
            </a:r>
            <a:r>
              <a:rPr lang="ru-RU" dirty="0"/>
              <a:t>находить ответы на свои вопросы и изучать язык </a:t>
            </a:r>
            <a:r>
              <a:rPr lang="ru-RU" dirty="0" smtClean="0"/>
              <a:t>глубже</a:t>
            </a:r>
            <a:endParaRPr lang="ru-RU" dirty="0"/>
          </a:p>
          <a:p>
            <a:pPr lvl="2"/>
            <a:r>
              <a:rPr lang="ru-RU" smtClean="0"/>
              <a:t>писать </a:t>
            </a:r>
            <a:r>
              <a:rPr lang="ru-RU" dirty="0"/>
              <a:t>на С++ эффективный код без ущерба для </a:t>
            </a:r>
            <a:r>
              <a:rPr lang="ru-RU" dirty="0" smtClean="0"/>
              <a:t>его качества</a:t>
            </a:r>
          </a:p>
          <a:p>
            <a:pPr lvl="1"/>
            <a:endParaRPr lang="en-US" dirty="0" smtClean="0"/>
          </a:p>
          <a:p>
            <a:pPr lvl="1"/>
            <a:r>
              <a:rPr lang="ru-RU" dirty="0" smtClean="0"/>
              <a:t>В процессе обучения используем </a:t>
            </a:r>
            <a:r>
              <a:rPr lang="en-US" dirty="0" smtClean="0"/>
              <a:t>C++ 14/17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05216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Наша команда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8" name="Номер слайда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7</a:t>
            </a:fld>
            <a:endParaRPr lang="ru-RU" dirty="0"/>
          </a:p>
        </p:txBody>
      </p:sp>
      <p:grpSp>
        <p:nvGrpSpPr>
          <p:cNvPr id="34" name="Группа 33"/>
          <p:cNvGrpSpPr/>
          <p:nvPr/>
        </p:nvGrpSpPr>
        <p:grpSpPr>
          <a:xfrm>
            <a:off x="1156051" y="2738395"/>
            <a:ext cx="4929555" cy="7755929"/>
            <a:chOff x="-401594" y="1828800"/>
            <a:chExt cx="4929555" cy="7755929"/>
          </a:xfrm>
        </p:grpSpPr>
        <p:pic>
          <p:nvPicPr>
            <p:cNvPr id="24" name="Рисунок 2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" y="1828800"/>
              <a:ext cx="4190130" cy="6480000"/>
            </a:xfrm>
            <a:prstGeom prst="rect">
              <a:avLst/>
            </a:prstGeom>
          </p:spPr>
        </p:pic>
        <p:sp>
          <p:nvSpPr>
            <p:cNvPr id="29" name="TextBox 28"/>
            <p:cNvSpPr txBox="1"/>
            <p:nvPr/>
          </p:nvSpPr>
          <p:spPr>
            <a:xfrm>
              <a:off x="-401594" y="8384400"/>
              <a:ext cx="492955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ru-RU" dirty="0" smtClean="0">
                  <a:solidFill>
                    <a:sysClr val="windowText" lastClr="000000"/>
                  </a:solidFill>
                </a:rPr>
                <a:t>Антон </a:t>
              </a:r>
              <a:r>
                <a:rPr lang="ru-RU" dirty="0" err="1" smtClean="0">
                  <a:solidFill>
                    <a:sysClr val="windowText" lastClr="000000"/>
                  </a:solidFill>
                </a:rPr>
                <a:t>Полднев</a:t>
              </a:r>
              <a:endParaRPr lang="ru-RU" dirty="0" smtClean="0">
                <a:solidFill>
                  <a:sysClr val="windowText" lastClr="000000"/>
                </a:solidFill>
              </a:endParaRPr>
            </a:p>
            <a:p>
              <a:pPr algn="ctr"/>
              <a:r>
                <a:rPr lang="ru-RU" dirty="0" smtClean="0">
                  <a:solidFill>
                    <a:sysClr val="windowText" lastClr="000000"/>
                  </a:solidFill>
                </a:rPr>
                <a:t>старший разработчик</a:t>
              </a:r>
            </a:p>
          </p:txBody>
        </p:sp>
      </p:grpSp>
      <p:grpSp>
        <p:nvGrpSpPr>
          <p:cNvPr id="35" name="Группа 34"/>
          <p:cNvGrpSpPr/>
          <p:nvPr/>
        </p:nvGrpSpPr>
        <p:grpSpPr>
          <a:xfrm>
            <a:off x="5713099" y="4511163"/>
            <a:ext cx="4929555" cy="7755929"/>
            <a:chOff x="4208851" y="1828800"/>
            <a:chExt cx="4929555" cy="7755929"/>
          </a:xfrm>
        </p:grpSpPr>
        <p:pic>
          <p:nvPicPr>
            <p:cNvPr id="25" name="Рисунок 2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58244" y="1828800"/>
              <a:ext cx="3950910" cy="6480000"/>
            </a:xfrm>
            <a:prstGeom prst="rect">
              <a:avLst/>
            </a:prstGeom>
          </p:spPr>
        </p:pic>
        <p:sp>
          <p:nvSpPr>
            <p:cNvPr id="30" name="TextBox 29"/>
            <p:cNvSpPr txBox="1"/>
            <p:nvPr/>
          </p:nvSpPr>
          <p:spPr>
            <a:xfrm>
              <a:off x="4208851" y="8384400"/>
              <a:ext cx="492955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ru-RU" dirty="0" smtClean="0">
                  <a:solidFill>
                    <a:sysClr val="windowText" lastClr="000000"/>
                  </a:solidFill>
                </a:rPr>
                <a:t>Евгений Парамонов</a:t>
              </a:r>
            </a:p>
            <a:p>
              <a:pPr algn="ctr"/>
              <a:r>
                <a:rPr lang="ru-RU" dirty="0" smtClean="0">
                  <a:solidFill>
                    <a:sysClr val="windowText" lastClr="000000"/>
                  </a:solidFill>
                </a:rPr>
                <a:t>старший разработчик</a:t>
              </a:r>
            </a:p>
          </p:txBody>
        </p:sp>
      </p:grpSp>
      <p:grpSp>
        <p:nvGrpSpPr>
          <p:cNvPr id="36" name="Группа 35"/>
          <p:cNvGrpSpPr/>
          <p:nvPr/>
        </p:nvGrpSpPr>
        <p:grpSpPr>
          <a:xfrm>
            <a:off x="9839784" y="2684238"/>
            <a:ext cx="4929555" cy="7755929"/>
            <a:chOff x="8756806" y="1828800"/>
            <a:chExt cx="4929555" cy="7755929"/>
          </a:xfrm>
        </p:grpSpPr>
        <p:pic>
          <p:nvPicPr>
            <p:cNvPr id="26" name="Рисунок 2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16084" y="1828800"/>
              <a:ext cx="4769190" cy="6480000"/>
            </a:xfrm>
            <a:prstGeom prst="rect">
              <a:avLst/>
            </a:prstGeom>
          </p:spPr>
        </p:pic>
        <p:sp>
          <p:nvSpPr>
            <p:cNvPr id="31" name="TextBox 30"/>
            <p:cNvSpPr txBox="1"/>
            <p:nvPr/>
          </p:nvSpPr>
          <p:spPr>
            <a:xfrm>
              <a:off x="8756806" y="8384400"/>
              <a:ext cx="492955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ru-RU" dirty="0" smtClean="0">
                  <a:solidFill>
                    <a:sysClr val="windowText" lastClr="000000"/>
                  </a:solidFill>
                </a:rPr>
                <a:t>Илья Шишков</a:t>
              </a:r>
            </a:p>
            <a:p>
              <a:pPr algn="ctr"/>
              <a:r>
                <a:rPr lang="ru-RU" dirty="0" smtClean="0">
                  <a:solidFill>
                    <a:sysClr val="windowText" lastClr="000000"/>
                  </a:solidFill>
                </a:rPr>
                <a:t>старший разработчик</a:t>
              </a:r>
            </a:p>
          </p:txBody>
        </p:sp>
      </p:grpSp>
      <p:grpSp>
        <p:nvGrpSpPr>
          <p:cNvPr id="37" name="Группа 36"/>
          <p:cNvGrpSpPr/>
          <p:nvPr/>
        </p:nvGrpSpPr>
        <p:grpSpPr>
          <a:xfrm>
            <a:off x="14436790" y="4609390"/>
            <a:ext cx="4929555" cy="7693204"/>
            <a:chOff x="13717588" y="2286175"/>
            <a:chExt cx="4929555" cy="7693204"/>
          </a:xfrm>
        </p:grpSpPr>
        <p:pic>
          <p:nvPicPr>
            <p:cNvPr id="27" name="Рисунок 26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129969" y="2286175"/>
              <a:ext cx="4151681" cy="6480000"/>
            </a:xfrm>
            <a:prstGeom prst="rect">
              <a:avLst/>
            </a:prstGeom>
          </p:spPr>
        </p:pic>
        <p:sp>
          <p:nvSpPr>
            <p:cNvPr id="32" name="TextBox 31"/>
            <p:cNvSpPr txBox="1"/>
            <p:nvPr/>
          </p:nvSpPr>
          <p:spPr>
            <a:xfrm>
              <a:off x="13717588" y="8779050"/>
              <a:ext cx="492955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ru-RU" dirty="0" smtClean="0">
                  <a:solidFill>
                    <a:sysClr val="windowText" lastClr="000000"/>
                  </a:solidFill>
                </a:rPr>
                <a:t>Иван </a:t>
              </a:r>
              <a:r>
                <a:rPr lang="ru-RU" dirty="0" err="1" smtClean="0">
                  <a:solidFill>
                    <a:sysClr val="windowText" lastClr="000000"/>
                  </a:solidFill>
                </a:rPr>
                <a:t>Лежанкин</a:t>
              </a:r>
              <a:endParaRPr lang="ru-RU" dirty="0" smtClean="0">
                <a:solidFill>
                  <a:sysClr val="windowText" lastClr="000000"/>
                </a:solidFill>
              </a:endParaRPr>
            </a:p>
            <a:p>
              <a:pPr algn="ctr"/>
              <a:r>
                <a:rPr lang="ru-RU" dirty="0" smtClean="0">
                  <a:solidFill>
                    <a:sysClr val="windowText" lastClr="000000"/>
                  </a:solidFill>
                </a:rPr>
                <a:t>старший разработчик</a:t>
              </a:r>
            </a:p>
          </p:txBody>
        </p:sp>
      </p:grpSp>
      <p:grpSp>
        <p:nvGrpSpPr>
          <p:cNvPr id="38" name="Группа 37"/>
          <p:cNvGrpSpPr/>
          <p:nvPr/>
        </p:nvGrpSpPr>
        <p:grpSpPr>
          <a:xfrm>
            <a:off x="19419952" y="2667302"/>
            <a:ext cx="3768044" cy="7833960"/>
            <a:chOff x="18700569" y="1828800"/>
            <a:chExt cx="3768044" cy="7833960"/>
          </a:xfrm>
        </p:grpSpPr>
        <p:pic>
          <p:nvPicPr>
            <p:cNvPr id="28" name="Рисунок 27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700569" y="1828800"/>
              <a:ext cx="3660446" cy="6480000"/>
            </a:xfrm>
            <a:prstGeom prst="rect">
              <a:avLst/>
            </a:prstGeom>
          </p:spPr>
        </p:pic>
        <p:sp>
          <p:nvSpPr>
            <p:cNvPr id="33" name="TextBox 32"/>
            <p:cNvSpPr txBox="1"/>
            <p:nvPr/>
          </p:nvSpPr>
          <p:spPr>
            <a:xfrm>
              <a:off x="18739707" y="8462431"/>
              <a:ext cx="3728906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ru-RU" dirty="0" smtClean="0">
                  <a:solidFill>
                    <a:sysClr val="windowText" lastClr="000000"/>
                  </a:solidFill>
                </a:rPr>
                <a:t>София </a:t>
              </a:r>
              <a:r>
                <a:rPr lang="ru-RU" dirty="0" err="1" smtClean="0">
                  <a:solidFill>
                    <a:sysClr val="windowText" lastClr="000000"/>
                  </a:solidFill>
                </a:rPr>
                <a:t>Техажева</a:t>
              </a:r>
              <a:endParaRPr lang="ru-RU" dirty="0" smtClean="0">
                <a:solidFill>
                  <a:sysClr val="windowText" lastClr="000000"/>
                </a:solidFill>
              </a:endParaRPr>
            </a:p>
            <a:p>
              <a:pPr algn="ctr"/>
              <a:r>
                <a:rPr lang="ru-RU" dirty="0" smtClean="0">
                  <a:solidFill>
                    <a:sysClr val="windowText" lastClr="000000"/>
                  </a:solidFill>
                </a:rPr>
                <a:t>куратор ШАД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8512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Как мы начинали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43000" y="3048000"/>
            <a:ext cx="22112290" cy="9158288"/>
          </a:xfrm>
        </p:spPr>
        <p:txBody>
          <a:bodyPr/>
          <a:lstStyle/>
          <a:p>
            <a:pPr lvl="1"/>
            <a:r>
              <a:rPr lang="ru-RU" dirty="0" smtClean="0"/>
              <a:t>Осенью 2016 года решили делать специализации по </a:t>
            </a:r>
            <a:r>
              <a:rPr lang="en-US" dirty="0" smtClean="0"/>
              <a:t>C++, </a:t>
            </a:r>
            <a:r>
              <a:rPr lang="ru-RU" dirty="0" smtClean="0"/>
              <a:t>потому что</a:t>
            </a:r>
          </a:p>
          <a:p>
            <a:pPr lvl="2"/>
            <a:r>
              <a:rPr lang="ru-RU" dirty="0" smtClean="0"/>
              <a:t>в Яндексе накоплен богатейший опыт применения </a:t>
            </a:r>
            <a:r>
              <a:rPr lang="en-US" dirty="0" smtClean="0"/>
              <a:t>C++</a:t>
            </a:r>
          </a:p>
          <a:p>
            <a:pPr lvl="2"/>
            <a:r>
              <a:rPr lang="ru-RU" dirty="0"/>
              <a:t>н</a:t>
            </a:r>
            <a:r>
              <a:rPr lang="ru-RU" dirty="0" smtClean="0"/>
              <a:t>иша русскоязычных курсов пустовала</a:t>
            </a:r>
          </a:p>
          <a:p>
            <a:pPr lvl="1"/>
            <a:endParaRPr lang="ru-RU" dirty="0"/>
          </a:p>
          <a:p>
            <a:pPr lvl="1"/>
            <a:r>
              <a:rPr lang="ru-RU" dirty="0" smtClean="0"/>
              <a:t>В основу заложили</a:t>
            </a:r>
          </a:p>
          <a:p>
            <a:pPr lvl="2"/>
            <a:r>
              <a:rPr lang="ru-RU" dirty="0" smtClean="0"/>
              <a:t>доклады и статьи Майерса, </a:t>
            </a:r>
            <a:r>
              <a:rPr lang="ru-RU" dirty="0" err="1" smtClean="0"/>
              <a:t>Саттера</a:t>
            </a:r>
            <a:r>
              <a:rPr lang="ru-RU" dirty="0" smtClean="0"/>
              <a:t>, </a:t>
            </a:r>
            <a:r>
              <a:rPr lang="ru-RU" dirty="0" err="1" smtClean="0"/>
              <a:t>Александреску</a:t>
            </a:r>
            <a:endParaRPr lang="en-US" dirty="0" smtClean="0"/>
          </a:p>
          <a:p>
            <a:pPr lvl="2"/>
            <a:r>
              <a:rPr lang="ru-RU" dirty="0" smtClean="0"/>
              <a:t> </a:t>
            </a:r>
            <a:r>
              <a:rPr lang="en-US" dirty="0" err="1" smtClean="0"/>
              <a:t>CppCoreGuidelines</a:t>
            </a:r>
            <a:endParaRPr lang="ru-RU" dirty="0" smtClean="0"/>
          </a:p>
          <a:p>
            <a:pPr lvl="2"/>
            <a:r>
              <a:rPr lang="ru-RU" dirty="0" smtClean="0"/>
              <a:t>хотелось сделать так же круто, но по-русски</a:t>
            </a:r>
          </a:p>
          <a:p>
            <a:pPr lvl="2"/>
            <a:r>
              <a:rPr lang="ru-RU" dirty="0" smtClean="0"/>
              <a:t>хотелось поделиться всеми нюансами языка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47859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Первый подход </a:t>
            </a:r>
            <a:r>
              <a:rPr lang="ru-RU" dirty="0" smtClean="0"/>
              <a:t>к </a:t>
            </a:r>
            <a:r>
              <a:rPr lang="ru-RU" dirty="0"/>
              <a:t>формированию программы</a:t>
            </a:r>
          </a:p>
        </p:txBody>
      </p:sp>
      <p:graphicFrame>
        <p:nvGraphicFramePr>
          <p:cNvPr id="6" name="Объект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03884990"/>
              </p:ext>
            </p:extLst>
          </p:nvPr>
        </p:nvGraphicFramePr>
        <p:xfrm>
          <a:off x="1143000" y="3048000"/>
          <a:ext cx="22112287" cy="8686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53006">
                  <a:extLst>
                    <a:ext uri="{9D8B030D-6E8A-4147-A177-3AD203B41FA5}">
                      <a16:colId xmlns:a16="http://schemas.microsoft.com/office/drawing/2014/main" val="1372886476"/>
                    </a:ext>
                  </a:extLst>
                </a:gridCol>
                <a:gridCol w="6486427">
                  <a:extLst>
                    <a:ext uri="{9D8B030D-6E8A-4147-A177-3AD203B41FA5}">
                      <a16:colId xmlns:a16="http://schemas.microsoft.com/office/drawing/2014/main" val="311049272"/>
                    </a:ext>
                  </a:extLst>
                </a:gridCol>
                <a:gridCol w="6486427">
                  <a:extLst>
                    <a:ext uri="{9D8B030D-6E8A-4147-A177-3AD203B41FA5}">
                      <a16:colId xmlns:a16="http://schemas.microsoft.com/office/drawing/2014/main" val="1815647720"/>
                    </a:ext>
                  </a:extLst>
                </a:gridCol>
                <a:gridCol w="6486427">
                  <a:extLst>
                    <a:ext uri="{9D8B030D-6E8A-4147-A177-3AD203B41FA5}">
                      <a16:colId xmlns:a16="http://schemas.microsoft.com/office/drawing/2014/main" val="32891713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1 курс</a:t>
                      </a:r>
                      <a:endParaRPr lang="ru-RU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2 курс</a:t>
                      </a:r>
                      <a:endParaRPr lang="ru-RU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3 курс</a:t>
                      </a:r>
                      <a:endParaRPr lang="ru-RU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84758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1 неделя</a:t>
                      </a:r>
                      <a:endParaRPr lang="ru-RU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Пространства имён</a:t>
                      </a:r>
                    </a:p>
                    <a:p>
                      <a:pPr algn="ctr"/>
                      <a:r>
                        <a:rPr lang="ru-RU" dirty="0" smtClean="0"/>
                        <a:t>Указатели,</a:t>
                      </a:r>
                      <a:r>
                        <a:rPr lang="ru-RU" baseline="0" dirty="0" smtClean="0"/>
                        <a:t> ссылки</a:t>
                      </a:r>
                    </a:p>
                    <a:p>
                      <a:pPr algn="ctr"/>
                      <a:r>
                        <a:rPr lang="ru-RU" baseline="0" dirty="0" smtClean="0"/>
                        <a:t>Порядок вычисления аргументов функций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Исключения</a:t>
                      </a:r>
                      <a:endParaRPr lang="en-US" dirty="0" smtClean="0"/>
                    </a:p>
                    <a:p>
                      <a:pPr algn="ctr"/>
                      <a:r>
                        <a:rPr lang="ru-RU" dirty="0" smtClean="0"/>
                        <a:t>Гарантии</a:t>
                      </a:r>
                      <a:r>
                        <a:rPr lang="ru-RU" baseline="0" dirty="0" smtClean="0"/>
                        <a:t> при работе с исключениями</a:t>
                      </a:r>
                      <a:endParaRPr lang="ru-RU" dirty="0" smtClean="0"/>
                    </a:p>
                    <a:p>
                      <a:pPr algn="ctr"/>
                      <a:r>
                        <a:rPr lang="en-US" dirty="0" smtClean="0"/>
                        <a:t>RAII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string</a:t>
                      </a:r>
                    </a:p>
                    <a:p>
                      <a:pPr algn="ctr"/>
                      <a:r>
                        <a:rPr lang="en-US" dirty="0" err="1" smtClean="0"/>
                        <a:t>string_view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69358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2 неделя</a:t>
                      </a:r>
                      <a:endParaRPr lang="ru-RU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Создание классов:</a:t>
                      </a:r>
                      <a:r>
                        <a:rPr lang="ru-RU" baseline="0" dirty="0" smtClean="0"/>
                        <a:t> конструкторы, деструкторы, поля, методы</a:t>
                      </a:r>
                      <a:endParaRPr lang="ru-RU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pair, tuple</a:t>
                      </a:r>
                    </a:p>
                    <a:p>
                      <a:pPr algn="ctr"/>
                      <a:r>
                        <a:rPr lang="en-US" dirty="0" smtClean="0"/>
                        <a:t>array, vector</a:t>
                      </a:r>
                    </a:p>
                    <a:p>
                      <a:pPr algn="ctr"/>
                      <a:r>
                        <a:rPr lang="ru-RU" dirty="0" smtClean="0"/>
                        <a:t>Категории</a:t>
                      </a:r>
                      <a:r>
                        <a:rPr lang="ru-RU" baseline="0" dirty="0" smtClean="0"/>
                        <a:t> итераторов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Способы захвата переменных в лямбдах</a:t>
                      </a:r>
                    </a:p>
                    <a:p>
                      <a:pPr algn="ctr"/>
                      <a:r>
                        <a:rPr lang="en-US" dirty="0" err="1" smtClean="0"/>
                        <a:t>std</a:t>
                      </a:r>
                      <a:r>
                        <a:rPr lang="en-US" dirty="0" smtClean="0"/>
                        <a:t>::function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900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3 неделя</a:t>
                      </a:r>
                      <a:endParaRPr lang="ru-RU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Перегрузка функций</a:t>
                      </a:r>
                    </a:p>
                    <a:p>
                      <a:pPr algn="ctr"/>
                      <a:r>
                        <a:rPr lang="ru-RU" dirty="0" smtClean="0"/>
                        <a:t>Перегрузка операторов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deque</a:t>
                      </a:r>
                      <a:r>
                        <a:rPr lang="en-US" dirty="0" smtClean="0"/>
                        <a:t>, list</a:t>
                      </a:r>
                    </a:p>
                    <a:p>
                      <a:pPr algn="ctr"/>
                      <a:r>
                        <a:rPr lang="en-US" dirty="0" smtClean="0"/>
                        <a:t>map, set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Частичная</a:t>
                      </a:r>
                      <a:r>
                        <a:rPr lang="ru-RU" baseline="0" dirty="0" smtClean="0"/>
                        <a:t> специализация шаблонов</a:t>
                      </a:r>
                    </a:p>
                    <a:p>
                      <a:pPr algn="ctr"/>
                      <a:r>
                        <a:rPr lang="en-US" baseline="0" dirty="0" err="1" smtClean="0"/>
                        <a:t>Variadic</a:t>
                      </a:r>
                      <a:r>
                        <a:rPr lang="en-US" baseline="0" dirty="0" smtClean="0"/>
                        <a:t> templates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4053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4 неделя</a:t>
                      </a:r>
                      <a:endParaRPr lang="ru-RU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Создание</a:t>
                      </a:r>
                      <a:r>
                        <a:rPr lang="ru-RU" baseline="0" dirty="0" smtClean="0"/>
                        <a:t> шаблонов</a:t>
                      </a:r>
                    </a:p>
                    <a:p>
                      <a:pPr algn="ctr"/>
                      <a:r>
                        <a:rPr lang="en-US" baseline="0" dirty="0" smtClean="0"/>
                        <a:t>auto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&lt;algorithm&gt;</a:t>
                      </a:r>
                    </a:p>
                    <a:p>
                      <a:pPr algn="ctr"/>
                      <a:r>
                        <a:rPr lang="ru-RU" dirty="0" smtClean="0"/>
                        <a:t>лямбды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&lt;</a:t>
                      </a:r>
                      <a:r>
                        <a:rPr lang="en-US" dirty="0" err="1" smtClean="0"/>
                        <a:t>sstream</a:t>
                      </a:r>
                      <a:r>
                        <a:rPr lang="en-US" dirty="0" smtClean="0"/>
                        <a:t>&gt;</a:t>
                      </a:r>
                    </a:p>
                    <a:p>
                      <a:pPr algn="ctr"/>
                      <a:r>
                        <a:rPr lang="en-US" dirty="0" smtClean="0"/>
                        <a:t>&lt;</a:t>
                      </a:r>
                      <a:r>
                        <a:rPr lang="en-US" dirty="0" err="1" smtClean="0"/>
                        <a:t>fstream</a:t>
                      </a:r>
                      <a:r>
                        <a:rPr lang="en-US" dirty="0" smtClean="0"/>
                        <a:t>&gt;</a:t>
                      </a:r>
                    </a:p>
                    <a:p>
                      <a:pPr algn="ctr"/>
                      <a:r>
                        <a:rPr lang="en-US" dirty="0" err="1" smtClean="0"/>
                        <a:t>unique_ptr</a:t>
                      </a:r>
                      <a:endParaRPr lang="en-US" dirty="0" smtClean="0"/>
                    </a:p>
                    <a:p>
                      <a:pPr algn="ctr"/>
                      <a:r>
                        <a:rPr lang="en-US" baseline="0" dirty="0" err="1" smtClean="0"/>
                        <a:t>shared_ptr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2390498"/>
                  </a:ext>
                </a:extLst>
              </a:tr>
            </a:tbl>
          </a:graphicData>
        </a:graphic>
      </p:graphicFrame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9</a:t>
            </a:fld>
            <a:endParaRPr lang="ru-RU"/>
          </a:p>
        </p:txBody>
      </p:sp>
      <p:sp>
        <p:nvSpPr>
          <p:cNvPr id="7" name="Прямоугольник 6"/>
          <p:cNvSpPr/>
          <p:nvPr/>
        </p:nvSpPr>
        <p:spPr>
          <a:xfrm>
            <a:off x="10283825" y="3041650"/>
            <a:ext cx="6486525" cy="8693150"/>
          </a:xfrm>
          <a:prstGeom prst="rect">
            <a:avLst/>
          </a:prstGeom>
          <a:solidFill>
            <a:schemeClr val="bg1">
              <a:alpha val="8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 smtClean="0">
              <a:solidFill>
                <a:schemeClr val="tx1"/>
              </a:solidFill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3796935" y="3041650"/>
            <a:ext cx="6486272" cy="8693150"/>
          </a:xfrm>
          <a:prstGeom prst="rect">
            <a:avLst/>
          </a:prstGeom>
          <a:solidFill>
            <a:schemeClr val="bg1">
              <a:alpha val="8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 smtClean="0">
              <a:solidFill>
                <a:schemeClr val="tx1"/>
              </a:solidFill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16771334" y="3042000"/>
            <a:ext cx="6486272" cy="8694000"/>
          </a:xfrm>
          <a:prstGeom prst="rect">
            <a:avLst/>
          </a:prstGeom>
          <a:solidFill>
            <a:schemeClr val="bg1">
              <a:alpha val="8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 smtClean="0">
              <a:solidFill>
                <a:schemeClr val="tx1"/>
              </a:solidFill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3797553" y="8384400"/>
            <a:ext cx="6486272" cy="3356750"/>
          </a:xfrm>
          <a:prstGeom prst="rect">
            <a:avLst/>
          </a:prstGeom>
          <a:solidFill>
            <a:schemeClr val="bg1">
              <a:alpha val="8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 smtClean="0">
              <a:solidFill>
                <a:schemeClr val="tx1"/>
              </a:solidFill>
            </a:endParaRPr>
          </a:p>
        </p:txBody>
      </p:sp>
      <p:sp>
        <p:nvSpPr>
          <p:cNvPr id="12" name="Скругленная прямоугольная выноска 11"/>
          <p:cNvSpPr/>
          <p:nvPr/>
        </p:nvSpPr>
        <p:spPr>
          <a:xfrm>
            <a:off x="14481175" y="4377532"/>
            <a:ext cx="6488113" cy="2671762"/>
          </a:xfrm>
          <a:prstGeom prst="wedgeRoundRectCallout">
            <a:avLst>
              <a:gd name="adj1" fmla="val -126828"/>
              <a:gd name="adj2" fmla="val 95299"/>
              <a:gd name="adj3" fmla="val 16667"/>
            </a:avLst>
          </a:prstGeom>
          <a:solidFill>
            <a:schemeClr val="tx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tx1"/>
                </a:solidFill>
              </a:rPr>
              <a:t>3 месяца</a:t>
            </a:r>
          </a:p>
          <a:p>
            <a:pPr algn="ctr"/>
            <a:r>
              <a:rPr lang="ru-RU" dirty="0" smtClean="0">
                <a:solidFill>
                  <a:schemeClr val="tx1"/>
                </a:solidFill>
              </a:rPr>
              <a:t>Снято больше половины</a:t>
            </a:r>
          </a:p>
        </p:txBody>
      </p:sp>
    </p:spTree>
    <p:extLst>
      <p:ext uri="{BB962C8B-B14F-4D97-AF65-F5344CB8AC3E}">
        <p14:creationId xmlns:p14="http://schemas.microsoft.com/office/powerpoint/2010/main" val="1644713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7" grpId="2" animBg="1"/>
      <p:bldP spid="7" grpId="3" animBg="1"/>
      <p:bldP spid="7" grpId="4" animBg="1"/>
      <p:bldP spid="8" grpId="0" animBg="1"/>
      <p:bldP spid="8" grpId="1" animBg="1"/>
      <p:bldP spid="9" grpId="0" animBg="1"/>
      <p:bldP spid="9" grpId="1" animBg="1"/>
      <p:bldP spid="9" grpId="2" animBg="1"/>
      <p:bldP spid="11" grpId="0" animBg="1"/>
      <p:bldP spid="12" grpId="0" animBg="1"/>
    </p:bldLst>
  </p:timing>
</p:sld>
</file>

<file path=ppt/theme/theme1.xml><?xml version="1.0" encoding="utf-8"?>
<a:theme xmlns:a="http://schemas.openxmlformats.org/drawingml/2006/main" name="Yandex_show_2016">
  <a:themeElements>
    <a:clrScheme name="Пользовательские 2">
      <a:dk1>
        <a:srgbClr val="000000"/>
      </a:dk1>
      <a:lt1>
        <a:srgbClr val="FFFFFF"/>
      </a:lt1>
      <a:dk2>
        <a:srgbClr val="FFCC00"/>
      </a:dk2>
      <a:lt2>
        <a:srgbClr val="FF0000"/>
      </a:lt2>
      <a:accent1>
        <a:srgbClr val="3878BE"/>
      </a:accent1>
      <a:accent2>
        <a:srgbClr val="8FD541"/>
      </a:accent2>
      <a:accent3>
        <a:srgbClr val="72C3E0"/>
      </a:accent3>
      <a:accent4>
        <a:srgbClr val="FC6867"/>
      </a:accent4>
      <a:accent5>
        <a:srgbClr val="FE8C00"/>
      </a:accent5>
      <a:accent6>
        <a:srgbClr val="9E64A9"/>
      </a:accent6>
      <a:hlink>
        <a:srgbClr val="000000"/>
      </a:hlink>
      <a:folHlink>
        <a:srgbClr val="000000"/>
      </a:folHlink>
    </a:clrScheme>
    <a:fontScheme name="Custom 1">
      <a:majorFont>
        <a:latin typeface="Yandex Sans Text Regular"/>
        <a:ea typeface=""/>
        <a:cs typeface=""/>
      </a:majorFont>
      <a:minorFont>
        <a:latin typeface="Yandex Sans Text Light"/>
        <a:ea typeface=""/>
        <a:cs typeface="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 w="38100">
          <a:solidFill>
            <a:schemeClr val="tx1"/>
          </a:solidFill>
        </a:ln>
      </a:spPr>
      <a:bodyPr rtlCol="0" anchor="ctr"/>
      <a:lstStyle>
        <a:defPPr algn="ctr">
          <a:defRPr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8100"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z="4800" dirty="0" err="1" smtClean="0">
            <a:solidFill>
              <a:sysClr val="windowText" lastClr="000000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Retrospect">
  <a:themeElements>
    <a:clrScheme name="Yellow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59605</TotalTime>
  <Words>1097</Words>
  <Application>Microsoft Office PowerPoint</Application>
  <PresentationFormat>Произвольный</PresentationFormat>
  <Paragraphs>297</Paragraphs>
  <Slides>30</Slides>
  <Notes>3</Notes>
  <HiddenSlides>1</HiddenSlides>
  <MMClips>1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30</vt:i4>
      </vt:variant>
    </vt:vector>
  </HeadingPairs>
  <TitlesOfParts>
    <vt:vector size="40" baseType="lpstr">
      <vt:lpstr>Arial</vt:lpstr>
      <vt:lpstr>Calibri</vt:lpstr>
      <vt:lpstr>Calibri Light</vt:lpstr>
      <vt:lpstr>Consolas</vt:lpstr>
      <vt:lpstr>Impact</vt:lpstr>
      <vt:lpstr>Yandex Sans Text Light</vt:lpstr>
      <vt:lpstr>Yandex Sans Text Regular</vt:lpstr>
      <vt:lpstr>Yandex Sans Text Thin</vt:lpstr>
      <vt:lpstr>Yandex_show_2016</vt:lpstr>
      <vt:lpstr>Retrospect</vt:lpstr>
      <vt:lpstr>Презентация PowerPoint</vt:lpstr>
      <vt:lpstr>Как научить языку C++: опыт создания курсов на Coursera</vt:lpstr>
      <vt:lpstr>Презентация PowerPoint</vt:lpstr>
      <vt:lpstr>Состав специализации</vt:lpstr>
      <vt:lpstr>Целевая аудитория специализации</vt:lpstr>
      <vt:lpstr>Чему хотим научить</vt:lpstr>
      <vt:lpstr>Наша команда</vt:lpstr>
      <vt:lpstr>Как мы начинали</vt:lpstr>
      <vt:lpstr>Первый подход к формированию программы</vt:lpstr>
      <vt:lpstr>Презентация PowerPoint</vt:lpstr>
      <vt:lpstr>What makes C++ C++?</vt:lpstr>
      <vt:lpstr>Презентация PowerPoint</vt:lpstr>
      <vt:lpstr>Первый подход к формированию программы</vt:lpstr>
      <vt:lpstr>В итоге</vt:lpstr>
      <vt:lpstr>Забрать с собой</vt:lpstr>
      <vt:lpstr>Презентация PowerPoint</vt:lpstr>
      <vt:lpstr>Презентация PowerPoint</vt:lpstr>
      <vt:lpstr>Программа курсов после перезагрузки</vt:lpstr>
      <vt:lpstr>Принципы создания курсов</vt:lpstr>
      <vt:lpstr>Понятность вместо полноты изложения</vt:lpstr>
      <vt:lpstr>Чему хотим научить</vt:lpstr>
      <vt:lpstr>Понятность вместо полноты изложения</vt:lpstr>
      <vt:lpstr>Презентация PowerPoint</vt:lpstr>
      <vt:lpstr>Наглядная демонстрация</vt:lpstr>
      <vt:lpstr>Примеры применения</vt:lpstr>
      <vt:lpstr>Демонстрация проблемы</vt:lpstr>
      <vt:lpstr>Изучение нового похоже на сборку пазла</vt:lpstr>
      <vt:lpstr>Изучение нового похоже на сборку пазла</vt:lpstr>
      <vt:lpstr>Ссылки в C++. Вариант 1</vt:lpstr>
      <vt:lpstr>Ссылки в C++. Вариант 2</vt:lpstr>
    </vt:vector>
  </TitlesOfParts>
  <Manager>Maria Kutuzova</Manager>
  <Company>Yandex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subject>show_YST</dc:subject>
  <dc:creator>presentation</dc:creator>
  <cp:keywords/>
  <dc:description/>
  <cp:lastModifiedBy>Ilia Shishkov</cp:lastModifiedBy>
  <cp:revision>1385</cp:revision>
  <dcterms:created xsi:type="dcterms:W3CDTF">2014-09-09T08:22:07Z</dcterms:created>
  <dcterms:modified xsi:type="dcterms:W3CDTF">2018-04-06T12:59:17Z</dcterms:modified>
  <cp:category>presentation technology</cp:category>
</cp:coreProperties>
</file>